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48" r:id="rId2"/>
    <p:sldMasterId id="2147483678" r:id="rId3"/>
  </p:sldMasterIdLst>
  <p:notesMasterIdLst>
    <p:notesMasterId r:id="rId32"/>
  </p:notesMasterIdLst>
  <p:sldIdLst>
    <p:sldId id="365" r:id="rId4"/>
    <p:sldId id="368" r:id="rId5"/>
    <p:sldId id="367" r:id="rId6"/>
    <p:sldId id="2943" r:id="rId7"/>
    <p:sldId id="390" r:id="rId8"/>
    <p:sldId id="370" r:id="rId9"/>
    <p:sldId id="371" r:id="rId10"/>
    <p:sldId id="406" r:id="rId11"/>
    <p:sldId id="369" r:id="rId12"/>
    <p:sldId id="407" r:id="rId13"/>
    <p:sldId id="364" r:id="rId14"/>
    <p:sldId id="393" r:id="rId15"/>
    <p:sldId id="409" r:id="rId16"/>
    <p:sldId id="395" r:id="rId17"/>
    <p:sldId id="396" r:id="rId18"/>
    <p:sldId id="408" r:id="rId19"/>
    <p:sldId id="404" r:id="rId20"/>
    <p:sldId id="397" r:id="rId21"/>
    <p:sldId id="376" r:id="rId22"/>
    <p:sldId id="388" r:id="rId23"/>
    <p:sldId id="351" r:id="rId24"/>
    <p:sldId id="353" r:id="rId25"/>
    <p:sldId id="354" r:id="rId26"/>
    <p:sldId id="308" r:id="rId27"/>
    <p:sldId id="361" r:id="rId28"/>
    <p:sldId id="358" r:id="rId29"/>
    <p:sldId id="359" r:id="rId30"/>
    <p:sldId id="36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lloqueTED-FAD" id="{246C592C-632A-4726-B9C1-EE160D53EFA9}">
          <p14:sldIdLst>
            <p14:sldId id="365"/>
            <p14:sldId id="368"/>
            <p14:sldId id="367"/>
            <p14:sldId id="2943"/>
            <p14:sldId id="390"/>
            <p14:sldId id="370"/>
            <p14:sldId id="371"/>
            <p14:sldId id="406"/>
            <p14:sldId id="369"/>
            <p14:sldId id="407"/>
            <p14:sldId id="364"/>
            <p14:sldId id="393"/>
            <p14:sldId id="409"/>
            <p14:sldId id="395"/>
            <p14:sldId id="396"/>
            <p14:sldId id="408"/>
            <p14:sldId id="404"/>
            <p14:sldId id="397"/>
            <p14:sldId id="376"/>
            <p14:sldId id="388"/>
          </p14:sldIdLst>
        </p14:section>
        <p14:section name="Références du guide de soutien" id="{9CAF6247-523A-4D23-8851-92DDE6D63BEF}">
          <p14:sldIdLst>
            <p14:sldId id="351"/>
            <p14:sldId id="353"/>
          </p14:sldIdLst>
        </p14:section>
        <p14:section name="Annexe" id="{5907A229-95D3-4554-934D-730A1E7B0D08}">
          <p14:sldIdLst>
            <p14:sldId id="354"/>
            <p14:sldId id="308"/>
            <p14:sldId id="361"/>
            <p14:sldId id="358"/>
            <p14:sldId id="359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071D00-6468-3589-82AF-2F9AA848CF29}" name="Utilisateur invité" initials="Ui" userId="Utilisateur invité" providerId="Windows Live"/>
  <p188:author id="{3F3A6A89-A21A-5897-E8D6-6297719EDCFF}" name="Caroline Mezzetta" initials="CM" userId="c873dd9a10e4886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AC8"/>
    <a:srgbClr val="229E80"/>
    <a:srgbClr val="B6D458"/>
    <a:srgbClr val="5A9466"/>
    <a:srgbClr val="66CCFF"/>
    <a:srgbClr val="00CC99"/>
    <a:srgbClr val="FFCC66"/>
    <a:srgbClr val="3399FF"/>
    <a:srgbClr val="A0C09B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30F708-A251-4572-9718-7306708D75F5}" v="1" dt="2026-04-09T19:37:48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60" autoAdjust="0"/>
  </p:normalViewPr>
  <p:slideViewPr>
    <p:cSldViewPr snapToGrid="0">
      <p:cViewPr varScale="1">
        <p:scale>
          <a:sx n="48" d="100"/>
          <a:sy n="48" d="100"/>
        </p:scale>
        <p:origin x="16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35276-698D-4073-975C-F8EFEDD5AFF8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ECAE-DDDF-4CE2-9BCC-7045CE7CE6D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112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51E9C-02C6-61CA-6900-E769D7B80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2EF22-CA44-5E08-6B22-F28F8283F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7CAEF-0B15-4FEB-37C5-538639C26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810-431C-04E4-7A34-4E17E5AA7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43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81B9-33C1-65B5-5307-A4D91EC9F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DCE20935-953B-0318-7A03-78C51EF5F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7CE71B-922A-C1AD-1B87-1D4D593AC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979416-5760-7146-511A-F685DD55C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528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CECAE-DDDF-4CE2-9BCC-7045CE7CE6D1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81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2FAC-02EB-7702-7E6A-99A64D63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BC914CE0-159F-02D9-7067-87A4C89B4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0EF821-C005-2F72-DA2B-2E715D9B6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33D030-4F7C-0C2C-4A3F-6A9DB1557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186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CB6D6-2053-CA32-6177-203EF72FE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8BFA4172-EC2E-1432-5B2F-60D2BD497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09D94E-6DBC-7D74-401B-A3EC20A27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B96F9D-E83F-65D5-0E91-EDF647D41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6944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D810-0BA0-50F8-45FA-435BC5579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963FD2D6-A7CE-52FB-A9ED-BB9F1D4F0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122723-3000-B6E1-A6A7-D743A7E65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D41F4E-D422-D7E1-2823-BEFA6297C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1709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6B60-7799-45A6-FE65-F33B74BC9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F0764ECB-D093-8167-0D8B-F8CE1F718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65C32C-2FFD-0C00-2166-D89E5A97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34FF04-3416-9C58-19DC-3CD2CFFE5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363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40989-9F16-59C0-9F37-1C8BE159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C1444-2A4D-A1B5-7A43-764E7FF2B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FA2E6-235F-EC80-93C7-26715EC10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12C98-01D5-90D1-0118-C5C1DB496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0745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272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38F9D-AA56-0866-2008-7729C344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1B94884A-026A-B2D5-ED12-AF94C394C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A694BE-50EE-9EB4-146C-A5D026461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3148B0-2080-A145-E09F-BE6904015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1721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26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861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415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6670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FC23-7DEE-1DB0-49AE-3EECA642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EE342-1434-12C3-9E6D-0484F461B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9B5C0-F9B6-1649-35EE-77B8C4BDE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E5BE-3C99-DE9B-5E82-42BF3C067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0097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EF60-D9D8-A014-D778-C68D9117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67C33-6386-5944-419A-7A005B68E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74406-9F2A-004C-0B09-EBA0D91DF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F106D-1A24-0508-D73B-C71420ACB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0032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59AE-D9EF-8766-63D3-5354DBD52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938EC-80D2-71AE-BCC5-A96C40826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D8976-7814-882A-7084-C6F925E62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6079F-8FA0-E917-2935-F533B4E9C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054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546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D98B-25C9-20D5-B8FD-1B823463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349D47-C950-FC3B-4F40-79747A2EF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362C86-2E90-3907-B340-CDE86ACD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130D5E-8985-74C8-0427-D971ADAF7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50431-7726-4599-9CA0-1EFAD1D871E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779E0-4393-F0DE-9185-070DF8C0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3A73D6E5-7407-89D6-58C1-2D5F8E668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1600EA-59B0-F299-7170-E1B125A1C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7202BE-8FF9-9C68-5429-BE19D65A7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282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274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3898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A051-4E5F-5619-EC85-9C7A6DE2A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9BE1C426-3E48-9303-9193-6657B8CD2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1EEABA-7CC5-2D7B-D68B-9424B0C9D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dirty="0">
              <a:solidFill>
                <a:srgbClr val="1B668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F8068D-08D7-03F1-4AC1-0FA28BE85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332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ECAE-DDDF-4CE2-9BCC-7045CE7CE6D1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18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415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8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19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68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206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743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0074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261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4221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97A5F-15AC-908F-FAA0-8CC62F8E0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2761D4-AB6E-A14F-DF8C-79D4A627E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7D5D47-403D-9812-0053-A70F5981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FDF678-7D92-1D87-707E-335B7FEB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84367B-0BEA-16DB-CA4A-03B9A13F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422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E03EB-E930-E35E-C2E3-DD3F9390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824C7-C748-0FA0-7E9D-464517363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F2DBC6-FDBA-6B90-0708-898E2DB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BBEAC-4B45-14ED-64E2-95B3E92B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BE753-7310-2407-523C-1F39C2CF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20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3395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D1BBE-E8A0-4E8A-3602-5D01AF01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816519-36D6-B050-1F28-EC0AC2338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CCC381-F14A-F1D0-88B2-69C803A6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FAA0A-871B-FDB4-948D-E6330408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A799F-DC18-5299-D13C-AC2137E2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17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A234F-BAF4-4CCD-2E2B-BBFFEDDC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F6DE6-0453-BDC1-7978-9562C0832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A8EEBD-09EB-85D0-A9D8-92277C40B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D2C7AB-21A6-ADAB-4EC1-D8E4349B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60FE29-F766-A9AB-DDC4-2E083D02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A11EA5-1F08-D22F-98F3-FEDE0D81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390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9E37B-CC72-8621-784F-58935F8F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786D7C-7F71-63EC-23EB-4D27EAF8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962A4F-0FA2-B4E4-5558-4FEA8BDB9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E8C5CC-1E96-1956-2879-6A6BF6CE6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B7FB5D-C2F2-F442-C9B5-F34AB71C2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221C8A-DF0F-9F54-30FF-246DD80E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6C3E2AC-15F7-B4DB-0985-E9721A7E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3D6810-BF01-FC1B-FD1F-33062E15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108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CB191F-F2DC-722F-18AB-D1D780E1E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D9B971-79D5-2972-0879-B6B902CE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4B346A-88EC-8D85-8493-A15ABFD9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C61856-5519-9C15-4E04-9AFB20A0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1898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FC309C-AB91-4803-9935-C397FD3E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7E32FD-847C-A471-A379-869BFEBC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E6BC33-236D-BE22-E28E-196DF851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75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2B15A-0189-9B0F-871A-CDAB4478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697A25-D248-F3C7-3EDE-A03E257F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6D39B2-77ED-58E6-8346-2A9D3CBF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10E9D8-6631-DAE2-011F-C805BE7F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BDFA33-CEA5-72DF-621F-2DE7E5A7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62F22E-E461-4F4A-53CE-E4362389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342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64DB2-CDD2-F597-9CB4-8F912940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77A53C-63CC-36D7-1132-DC372EE37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B86112-41B8-3784-DE99-9C169D68A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075038-CC50-1623-9AB9-367FE368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E057EF-EA46-2C96-F4D0-6C3CC6C5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B7A023-C0F3-F67E-9D86-5707706E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801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CF7E7-EB93-C681-9EBB-4ECC9451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805838-FA8D-DF88-ADFF-61685DA10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CA487-C4D1-14FC-54D8-8C9AF9B2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A56E4F-EA66-E5EB-5F12-561FCC44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389A4E-5D88-0C36-81A3-AB997575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352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C0B4E2-6934-F5F0-DCC5-1412B471C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735EDC-77DD-CAA2-E494-87BE5DB5E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F0AC7B-2793-602B-4073-D48D7384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66A33-1E40-BB49-D300-D24B1A20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0E44E9-BE6A-A533-C3CB-0D778044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818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401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7561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73743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970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66071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16437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68735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66548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57165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93380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93492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9211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2944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5085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20846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1899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33652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60345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5675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273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14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319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396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162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86598B1-E40A-4A9B-A7D3-DE4D75607B9F}" type="datetimeFigureOut">
              <a:rPr lang="fr-CA" smtClean="0"/>
              <a:t>2026-04-09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2D904D1-4F1F-4BDB-B34B-E5E6E73EE27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949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39551F-5B0F-F016-92B3-475FC98E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CA5A27-C01F-72C9-13B5-4E981ACCA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36966-4575-2BD3-9654-7D6BAC56B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F23F3-61D8-4871-83E6-E4FEFB5BF5D2}" type="datetimeFigureOut">
              <a:rPr lang="en-CA" smtClean="0"/>
              <a:t>2026-04-09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98E76F-83B4-E607-8C39-E0E864EB1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548AC3-DB3D-4965-755D-E0208449F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3554-555E-4775-88F9-B2D555E2673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54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86598B1-E40A-4A9B-A7D3-DE4D75607B9F}" type="datetimeFigureOut">
              <a:rPr lang="fr-CA" smtClean="0"/>
              <a:t>2026-04-09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2D904D1-4F1F-4BDB-B34B-E5E6E73EE27C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48795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8.sv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microsoft.com/office/2007/relationships/media" Target="../media/media5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egepadistance.ca/wp-content/uploads/2018/02/La-retroaction-traditionnelle-ou-technologique_Impact-du-moyen-de-diffusion-de-la-r%C3%A9troaction-sur-la-pers%C3%A9v%C3%A9rance-et-la-reussite-scolaires.pdf" TargetMode="External"/><Relationship Id="rId3" Type="http://schemas.openxmlformats.org/officeDocument/2006/relationships/hyperlink" Target="https://www.caslt.org/fr/dans-la-salle-de-classe/aoa/" TargetMode="External"/><Relationship Id="rId7" Type="http://schemas.openxmlformats.org/officeDocument/2006/relationships/hyperlink" Target="https://doi.org/10.11120/beej.2014.0002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mpus-expertise.gouv.qc.ca/fad-101/#haut" TargetMode="External"/><Relationship Id="rId5" Type="http://schemas.openxmlformats.org/officeDocument/2006/relationships/hyperlink" Target="https://doi.org/10.4324/9780429507533-5" TargetMode="External"/><Relationship Id="rId10" Type="http://schemas.openxmlformats.org/officeDocument/2006/relationships/hyperlink" Target="https://cdn-contenu.quebec.ca/cdn-contenu/francisation/MIFI/referentiel/programme-cadre-francais-personnes-immigrantes-adultes-quebec.pdf" TargetMode="External"/><Relationship Id="rId4" Type="http://schemas.openxmlformats.org/officeDocument/2006/relationships/hyperlink" Target="https://doi.org/10.7202/1024953ar" TargetMode="External"/><Relationship Id="rId9" Type="http://schemas.openxmlformats.org/officeDocument/2006/relationships/hyperlink" Target="https://r-libre.teluq.ca/1643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imvilledev.ku.edu/sites/default/files/PD%20Resources/Hattie%20power%20of%20feedback%5B1%5D.pdf" TargetMode="External"/><Relationship Id="rId3" Type="http://schemas.openxmlformats.org/officeDocument/2006/relationships/hyperlink" Target="https://echelle-quebecoise.gouv.qc.ca/" TargetMode="External"/><Relationship Id="rId7" Type="http://schemas.openxmlformats.org/officeDocument/2006/relationships/hyperlink" Target="https://pedagogie.uquebec.ca/webinaires/webinaire-soutien-fad-quelles-conditions-dencadrement-considerer-pour-favorise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-contenu.quebec.ca/cdn-contenu/francisation/MIFI/PUB_Programme-cadre_adapte_francais_langue_commune_2026.pdf" TargetMode="External"/><Relationship Id="rId5" Type="http://schemas.openxmlformats.org/officeDocument/2006/relationships/hyperlink" Target="https://www.quebec.ca/education/apprendre-le-francais" TargetMode="External"/><Relationship Id="rId10" Type="http://schemas.openxmlformats.org/officeDocument/2006/relationships/hyperlink" Target="http://r-libre.teluq.ca/622/1/Nadeau.pdf" TargetMode="External"/><Relationship Id="rId4" Type="http://schemas.openxmlformats.org/officeDocument/2006/relationships/hyperlink" Target="https://campus.recit.qc.ca/mod/page/view.php?id=29883" TargetMode="External"/><Relationship Id="rId9" Type="http://schemas.openxmlformats.org/officeDocument/2006/relationships/hyperlink" Target="https://pedagogieuniversitaire.wordpress.com/wp-content/uploads/2009/08/memento_feedback_29juillet2009_vl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7213/cjal.2023.32829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qcT_SIIeek" TargetMode="External"/><Relationship Id="rId4" Type="http://schemas.openxmlformats.org/officeDocument/2006/relationships/hyperlink" Target="https://jenseigneadistance.teluq.ca/mod/page/view.php?id=359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chelle-quebecoise.gouv.qc.ca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cdn-contenu.quebec.ca/cdn-contenu/francisation/MIFI/referentiel/programme-cadre-francais-personnes-immigrantes-adultes-quebec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gogie.uquebec.ca/le-tableau/la-retroaction-element-phare-pour-lapprentissage-de-nos-etudian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BB2BE-CD81-2F02-E547-378306760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23F9-1196-5B5E-6CFE-2F2882964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62" y="678934"/>
            <a:ext cx="11804073" cy="1484829"/>
          </a:xfrm>
          <a:noFill/>
        </p:spPr>
        <p:txBody>
          <a:bodyPr>
            <a:normAutofit/>
          </a:bodyPr>
          <a:lstStyle/>
          <a:p>
            <a:pPr lvl="0" algn="ctr"/>
            <a:r>
              <a:rPr lang="fr-CA" sz="4400" spc="-150">
                <a:solidFill>
                  <a:srgbClr val="002060"/>
                </a:solidFill>
              </a:rPr>
              <a:t>Concevoir un guide de soutien </a:t>
            </a:r>
            <a:br>
              <a:rPr lang="fr-CA" sz="4400" spc="-150">
                <a:solidFill>
                  <a:srgbClr val="002060"/>
                </a:solidFill>
              </a:rPr>
            </a:br>
            <a:r>
              <a:rPr lang="fr-CA" sz="4400" spc="-150">
                <a:solidFill>
                  <a:srgbClr val="002060"/>
                </a:solidFill>
              </a:rPr>
              <a:t>à l’apprentissage portant sur la rétroaction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F2A2E-CAEA-017B-3A34-F606F76BE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91" y="5215282"/>
            <a:ext cx="11804072" cy="1239157"/>
          </a:xfrm>
        </p:spPr>
        <p:txBody>
          <a:bodyPr>
            <a:normAutofit/>
          </a:bodyPr>
          <a:lstStyle/>
          <a:p>
            <a:pPr lvl="0" algn="ctr"/>
            <a:r>
              <a:rPr lang="fr-CA" sz="280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Colloque TED-FAD </a:t>
            </a:r>
            <a:r>
              <a:rPr lang="fr-CA" sz="2600">
                <a:solidFill>
                  <a:srgbClr val="002060"/>
                </a:solidFill>
                <a:latin typeface="Aptos Display" panose="020B0004020202020204" pitchFamily="34" charset="0"/>
                <a:ea typeface="+mj-ea"/>
                <a:cs typeface="+mj-cs"/>
              </a:rPr>
              <a:t>2026</a:t>
            </a:r>
            <a:endParaRPr lang="fr-CA" sz="2600">
              <a:solidFill>
                <a:srgbClr val="002060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1E0168-9A1A-45F7-DD63-56CCD5E1A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680EE2F-93CD-815A-8928-E504D82F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2025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97C1F-E2B9-2671-5C85-B060783AA1D5}"/>
              </a:ext>
            </a:extLst>
          </p:cNvPr>
          <p:cNvSpPr txBox="1"/>
          <p:nvPr/>
        </p:nvSpPr>
        <p:spPr>
          <a:xfrm>
            <a:off x="3428801" y="5272057"/>
            <a:ext cx="5538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CA" sz="2800" b="0" kern="1200">
                <a:solidFill>
                  <a:srgbClr val="002060"/>
                </a:solidFill>
                <a:effectLst/>
                <a:ea typeface="+mj-ea"/>
                <a:cs typeface="+mj-cs"/>
              </a:rPr>
              <a:t>Caroline Mezzetta</a:t>
            </a:r>
            <a:endParaRPr lang="fr-CA" sz="280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6B0346-9EF5-6D2F-77C4-3E957EBB8821}"/>
              </a:ext>
            </a:extLst>
          </p:cNvPr>
          <p:cNvGrpSpPr/>
          <p:nvPr/>
        </p:nvGrpSpPr>
        <p:grpSpPr>
          <a:xfrm>
            <a:off x="5014079" y="2353719"/>
            <a:ext cx="2163837" cy="2773893"/>
            <a:chOff x="5145578" y="2398944"/>
            <a:chExt cx="2163837" cy="2773893"/>
          </a:xfrm>
        </p:grpSpPr>
        <p:pic>
          <p:nvPicPr>
            <p:cNvPr id="8" name="Graphic 3" descr="Lighthouse scene outline">
              <a:extLst>
                <a:ext uri="{FF2B5EF4-FFF2-40B4-BE49-F238E27FC236}">
                  <a16:creationId xmlns:a16="http://schemas.microsoft.com/office/drawing/2014/main" id="{E792237F-4EC9-1625-2192-0840B29B55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5578" y="2398944"/>
              <a:ext cx="2163837" cy="27738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BE2A18-013D-D37F-DA8A-B481CDF770F3}"/>
                </a:ext>
              </a:extLst>
            </p:cNvPr>
            <p:cNvSpPr/>
            <p:nvPr/>
          </p:nvSpPr>
          <p:spPr>
            <a:xfrm>
              <a:off x="6125369" y="2710813"/>
              <a:ext cx="204257" cy="167641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4EC48226-72CB-8428-CB33-EBE0A9F44CEF}"/>
                </a:ext>
              </a:extLst>
            </p:cNvPr>
            <p:cNvSpPr/>
            <p:nvPr/>
          </p:nvSpPr>
          <p:spPr>
            <a:xfrm rot="19877791">
              <a:off x="6448676" y="2550758"/>
              <a:ext cx="258578" cy="59721"/>
            </a:xfrm>
            <a:prstGeom prst="parallelogram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B80EF15-23F0-F2DA-7A36-929ED83D6CD3}"/>
                </a:ext>
              </a:extLst>
            </p:cNvPr>
            <p:cNvSpPr/>
            <p:nvPr/>
          </p:nvSpPr>
          <p:spPr>
            <a:xfrm>
              <a:off x="6469325" y="2738926"/>
              <a:ext cx="257630" cy="50057"/>
            </a:xfrm>
            <a:prstGeom prst="parallelogram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4C9FA5B3-E3F9-7973-E263-12CEEDD008C3}"/>
                </a:ext>
              </a:extLst>
            </p:cNvPr>
            <p:cNvSpPr/>
            <p:nvPr/>
          </p:nvSpPr>
          <p:spPr>
            <a:xfrm rot="1672206">
              <a:off x="6444241" y="2923939"/>
              <a:ext cx="291260" cy="45719"/>
            </a:xfrm>
            <a:prstGeom prst="parallelogram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88A3ADD-8887-D2F9-ED2F-5C4555CB7B81}"/>
                </a:ext>
              </a:extLst>
            </p:cNvPr>
            <p:cNvSpPr/>
            <p:nvPr/>
          </p:nvSpPr>
          <p:spPr>
            <a:xfrm rot="1790880">
              <a:off x="5723815" y="2556793"/>
              <a:ext cx="297441" cy="57891"/>
            </a:xfrm>
            <a:prstGeom prst="parallelogram">
              <a:avLst>
                <a:gd name="adj" fmla="val 6452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19103C9-4857-4F72-B686-09835A53D9EA}"/>
                </a:ext>
              </a:extLst>
            </p:cNvPr>
            <p:cNvSpPr/>
            <p:nvPr/>
          </p:nvSpPr>
          <p:spPr>
            <a:xfrm rot="19877791">
              <a:off x="5725329" y="2921769"/>
              <a:ext cx="257630" cy="50057"/>
            </a:xfrm>
            <a:prstGeom prst="parallelogram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CC1A1F17-AF9C-DFE2-3E53-8A3FF7C92BF7}"/>
                </a:ext>
              </a:extLst>
            </p:cNvPr>
            <p:cNvSpPr/>
            <p:nvPr/>
          </p:nvSpPr>
          <p:spPr>
            <a:xfrm>
              <a:off x="5703094" y="2738926"/>
              <a:ext cx="269477" cy="50057"/>
            </a:xfrm>
            <a:prstGeom prst="parallelogram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90744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AB840-7A72-FFB8-18BE-C14930988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835CB5DA-121E-54A6-5A8D-5AE8F160587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appels à la réflexion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9685A0-2F02-A871-2DDA-AB1C42813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398" y="1847018"/>
            <a:ext cx="8988041" cy="50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7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D65EFB-5E87-4639-A481-956B52E9D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3781C0-206F-4038-93FF-4CDA80B1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6"/>
            <a:stretch>
              <a:fillRect r="-100000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AAA0-4CD0-8FDE-8E2F-4AD8DAA2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4" y="484094"/>
            <a:ext cx="5221552" cy="5957047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sz="6000" dirty="0">
                <a:solidFill>
                  <a:schemeClr val="bg1"/>
                </a:solidFill>
              </a:rPr>
              <a:t>Comment rendre l’évaluation utile aux yeux de vos élèves?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fr-CA" sz="6000" dirty="0">
                <a:solidFill>
                  <a:schemeClr val="bg1"/>
                </a:solidFill>
              </a:rPr>
              <a:t>Comment soutenir vos élèves à distance pour favoriser le développement de leur autonomie en apprentissage?</a:t>
            </a:r>
          </a:p>
          <a:p>
            <a:pPr marL="4572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6000" dirty="0">
                <a:solidFill>
                  <a:schemeClr val="bg1"/>
                </a:solidFill>
              </a:rPr>
              <a:t>Des interventions ciblées sur leurs besoins : des </a:t>
            </a:r>
            <a:r>
              <a:rPr lang="fr-CA" sz="6000" b="1" dirty="0">
                <a:solidFill>
                  <a:srgbClr val="00B0F0"/>
                </a:solidFill>
              </a:rPr>
              <a:t>rétroactions</a:t>
            </a:r>
            <a:r>
              <a:rPr lang="fr-CA" sz="6000" dirty="0">
                <a:solidFill>
                  <a:schemeClr val="bg1"/>
                </a:solidFill>
              </a:rPr>
              <a:t> précises, utiles et accessibles. 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6000" dirty="0">
                <a:solidFill>
                  <a:schemeClr val="bg1"/>
                </a:solidFill>
              </a:rPr>
              <a:t>Ce guide vous propose </a:t>
            </a:r>
            <a:br>
              <a:rPr lang="fr-CA" sz="6000" dirty="0">
                <a:solidFill>
                  <a:schemeClr val="bg1"/>
                </a:solidFill>
              </a:rPr>
            </a:br>
            <a:r>
              <a:rPr lang="fr-CA" sz="6000" dirty="0">
                <a:solidFill>
                  <a:schemeClr val="bg1"/>
                </a:solidFill>
              </a:rPr>
              <a:t>plusieurs informations </a:t>
            </a:r>
            <a:br>
              <a:rPr lang="fr-CA" sz="6000" dirty="0">
                <a:solidFill>
                  <a:schemeClr val="bg1"/>
                </a:solidFill>
              </a:rPr>
            </a:br>
            <a:r>
              <a:rPr lang="fr-CA" sz="6000" dirty="0">
                <a:solidFill>
                  <a:schemeClr val="bg1"/>
                </a:solidFill>
              </a:rPr>
              <a:t>et conseils pour produire </a:t>
            </a:r>
            <a:br>
              <a:rPr lang="fr-CA" sz="6000" dirty="0">
                <a:solidFill>
                  <a:schemeClr val="bg1"/>
                </a:solidFill>
              </a:rPr>
            </a:br>
            <a:r>
              <a:rPr lang="fr-CA" sz="6000" dirty="0">
                <a:solidFill>
                  <a:schemeClr val="bg1"/>
                </a:solidFill>
              </a:rPr>
              <a:t>des rétroactions soutenant </a:t>
            </a:r>
            <a:br>
              <a:rPr lang="fr-CA" sz="6000" dirty="0">
                <a:solidFill>
                  <a:schemeClr val="bg1"/>
                </a:solidFill>
              </a:rPr>
            </a:br>
            <a:r>
              <a:rPr lang="fr-CA" sz="6000" dirty="0">
                <a:solidFill>
                  <a:schemeClr val="bg1"/>
                </a:solidFill>
              </a:rPr>
              <a:t>les apprentissages de vos élèves et leur éclairer la voie de leur parcours.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0370A97-0D5A-332D-C397-C30A83CD5769}"/>
              </a:ext>
            </a:extLst>
          </p:cNvPr>
          <p:cNvSpPr/>
          <p:nvPr/>
        </p:nvSpPr>
        <p:spPr>
          <a:xfrm>
            <a:off x="236349" y="2664384"/>
            <a:ext cx="571500" cy="190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Content Placeholder 4" descr="Lighthouse scene outline">
            <a:extLst>
              <a:ext uri="{FF2B5EF4-FFF2-40B4-BE49-F238E27FC236}">
                <a16:creationId xmlns:a16="http://schemas.microsoft.com/office/drawing/2014/main" id="{E1485428-F148-167B-AB79-271E6814DC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1571" y="3832410"/>
            <a:ext cx="1313113" cy="1313113"/>
          </a:xfrm>
          <a:prstGeom prst="rect">
            <a:avLst/>
          </a:prstGeom>
        </p:spPr>
      </p:pic>
      <p:pic>
        <p:nvPicPr>
          <p:cNvPr id="40" name="Video 39">
            <a:hlinkClick r:id="" action="ppaction://media"/>
            <a:extLst>
              <a:ext uri="{FF2B5EF4-FFF2-40B4-BE49-F238E27FC236}">
                <a16:creationId xmlns:a16="http://schemas.microsoft.com/office/drawing/2014/main" id="{7B3649C2-A1E0-8EA9-C1E7-F885186BF6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t="10162" r="31770"/>
          <a:stretch>
            <a:fillRect/>
          </a:stretch>
        </p:blipFill>
        <p:spPr>
          <a:xfrm>
            <a:off x="7532176" y="1717449"/>
            <a:ext cx="3254644" cy="3548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668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831"/>
    </mc:Choice>
    <mc:Fallback xmlns="">
      <p:transition spd="slow" advTm="3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3B54E-0B19-A6EB-7E49-DDC08266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ADBCF141-246A-4A8A-F095-1EF37EF2E97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modélisations 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83FDE7-42BE-CF78-CAD9-7FBF465AA717}"/>
              </a:ext>
            </a:extLst>
          </p:cNvPr>
          <p:cNvGrpSpPr/>
          <p:nvPr/>
        </p:nvGrpSpPr>
        <p:grpSpPr>
          <a:xfrm>
            <a:off x="-35942" y="1847203"/>
            <a:ext cx="12233278" cy="3469590"/>
            <a:chOff x="-21564" y="1847203"/>
            <a:chExt cx="11169354" cy="315328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737EB67-1F2D-9B75-FF88-5BAB5F684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1564" y="1847203"/>
              <a:ext cx="5587121" cy="315328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57CB585-2ABF-D21D-C0A8-C59355617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5942" y="1847203"/>
              <a:ext cx="5521848" cy="3153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14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4C40C-5E4F-40E0-7438-528E7255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0C678993-0809-AA1A-EF99-18BFC135FDD0}"/>
              </a:ext>
            </a:extLst>
          </p:cNvPr>
          <p:cNvSpPr txBox="1">
            <a:spLocks/>
          </p:cNvSpPr>
          <p:nvPr/>
        </p:nvSpPr>
        <p:spPr>
          <a:xfrm>
            <a:off x="976223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informations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5C2D20-249A-29B4-2978-629158D3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13" y="1965263"/>
            <a:ext cx="4677038" cy="26292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AFCE03-40CB-39E6-8003-673B3E0CA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355" y="3038473"/>
            <a:ext cx="4330365" cy="24398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8B30CC-0FB3-7760-2CA9-2E354F0C2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264" y="1965263"/>
            <a:ext cx="4107429" cy="23017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97EDFB-5448-9F19-4E71-2268C49B2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107" y="3042496"/>
            <a:ext cx="4080217" cy="22937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5B50E4-743F-6EDB-13F6-47E746912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6279" y="4263570"/>
            <a:ext cx="4309898" cy="242954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4507DE-5A4E-8D8E-C71A-A27EF2187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/>
          <a:stretch>
            <a:fillRect/>
          </a:stretch>
        </p:blipFill>
        <p:spPr>
          <a:xfrm>
            <a:off x="2214240" y="4258407"/>
            <a:ext cx="4322877" cy="24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48D6AA-FF9E-4B31-ADE1-01E1DC57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E4C4158C-A964-3A00-D553-0F85911554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8307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pistes concrètes 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51E3CD-9435-210A-F6CA-6589F2D4B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437" y="1912687"/>
            <a:ext cx="4963005" cy="27859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B2186B-BB13-117E-D21D-21B7A6A4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043" y="2830361"/>
            <a:ext cx="4921188" cy="27859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7620CD-F986-8F07-328F-FFA41BF08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783" y="3470749"/>
            <a:ext cx="4942026" cy="27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0F3BC-D68F-2600-0BFD-15BC201F0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7E6F1381-1969-BF27-14DA-34F0300BAAA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pistes concrètes 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73BFA5-9B89-84EA-454D-B49265142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119" y="2013486"/>
            <a:ext cx="4663911" cy="26533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B35D0D-1FA7-E0B6-C695-A671E7FB5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494" y="2845886"/>
            <a:ext cx="4650906" cy="26397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F84EB6-8C0D-B0D0-6413-E18DE530D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554" y="2093524"/>
            <a:ext cx="4598327" cy="26037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44010F-A541-8A3A-9978-D43E84328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870" y="4012114"/>
            <a:ext cx="4650905" cy="26353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D778FB-36FA-4E6D-A103-70D9E03E1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524" y="4007778"/>
            <a:ext cx="4663911" cy="26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00A97-6432-6356-B0A9-D8CCE162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9245-3E28-62F3-B02D-36A32229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5259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fr-CA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4</a:t>
            </a:r>
            <a:r>
              <a:rPr lang="fr-CA" sz="4400" kern="1200" baseline="300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</a:t>
            </a:r>
            <a:r>
              <a:rPr lang="fr-CA" sz="4400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f</a:t>
            </a:r>
            <a:r>
              <a:rPr lang="fr-CA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iche-exemple de rétroaction par compétence langagière :</a:t>
            </a:r>
            <a:r>
              <a:rPr lang="fr-CA" sz="4400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p</a:t>
            </a:r>
            <a:r>
              <a:rPr lang="fr-CA"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our la production écrite</a:t>
            </a:r>
            <a:endParaRPr lang="fr-CA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198B80D-0EB3-5F92-830D-45FA93A7E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40329" b="8895"/>
          <a:stretch>
            <a:fillRect/>
          </a:stretch>
        </p:blipFill>
        <p:spPr bwMode="auto">
          <a:xfrm>
            <a:off x="633500" y="2527300"/>
            <a:ext cx="6231024" cy="4178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7014A-295E-33F7-51FF-25A900BD89AD}"/>
              </a:ext>
            </a:extLst>
          </p:cNvPr>
          <p:cNvSpPr txBox="1"/>
          <p:nvPr/>
        </p:nvSpPr>
        <p:spPr>
          <a:xfrm>
            <a:off x="633501" y="1917700"/>
            <a:ext cx="471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/>
              <a:t>Production de votre élève Halina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99156-2B42-8ED5-BEAA-D7301730C694}"/>
              </a:ext>
            </a:extLst>
          </p:cNvPr>
          <p:cNvSpPr txBox="1"/>
          <p:nvPr/>
        </p:nvSpPr>
        <p:spPr>
          <a:xfrm>
            <a:off x="7454902" y="1997618"/>
            <a:ext cx="369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Exemple de rétroaction vidéo :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4071F6EA-057B-BDB7-013D-6B7F67678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7962900" y="2379365"/>
            <a:ext cx="2324100" cy="1307306"/>
          </a:xfrm>
          <a:prstGeom prst="rect">
            <a:avLst/>
          </a:prstGeom>
          <a:ln w="19050" cap="rnd">
            <a:solidFill>
              <a:srgbClr val="404040"/>
            </a:solidFill>
          </a:ln>
          <a:effectLst/>
        </p:spPr>
      </p:pic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156BF2C5-7EB2-5AAD-636B-3D986A3913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2900" y="4436545"/>
            <a:ext cx="1968272" cy="2116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CB2101-E1BC-E9BD-7088-77B08B2ECCE2}"/>
              </a:ext>
            </a:extLst>
          </p:cNvPr>
          <p:cNvSpPr txBox="1"/>
          <p:nvPr/>
        </p:nvSpPr>
        <p:spPr>
          <a:xfrm>
            <a:off x="7454902" y="3997086"/>
            <a:ext cx="454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Exemple de rétroaction avec captation vidéo :</a:t>
            </a:r>
          </a:p>
        </p:txBody>
      </p:sp>
    </p:spTree>
    <p:extLst>
      <p:ext uri="{BB962C8B-B14F-4D97-AF65-F5344CB8AC3E}">
        <p14:creationId xmlns:p14="http://schemas.microsoft.com/office/powerpoint/2010/main" val="31174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8"/>
    </mc:Choice>
    <mc:Fallback xmlns="">
      <p:transition spd="slow" advTm="81398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E4312-9FE2-463B-FCE0-13494E80B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6E2B-6FA2-3645-F94A-9C12C982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>
            <a:normAutofit/>
          </a:bodyPr>
          <a:lstStyle/>
          <a:p>
            <a:r>
              <a:rPr lang="fr-CA" sz="2200" kern="12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effectLst/>
                <a:latin typeface="+mj-lt"/>
                <a:ea typeface="+mj-ea"/>
                <a:cs typeface="+mj-cs"/>
              </a:rPr>
              <a:t>Un exemple de rétroaction adaptée au niveau 5</a:t>
            </a:r>
            <a:endParaRPr lang="fr-CA" sz="2200">
              <a:gradFill flip="none" rotWithShape="1">
                <a:gsLst>
                  <a:gs pos="28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  <a:tileRect/>
              </a:gra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62F0C-1DF5-37D0-1D7B-FD525F197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916" y="178420"/>
            <a:ext cx="6975982" cy="64004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B42EE2-150C-9EF2-9EEF-A797E6711849}"/>
              </a:ext>
            </a:extLst>
          </p:cNvPr>
          <p:cNvSpPr txBox="1">
            <a:spLocks/>
          </p:cNvSpPr>
          <p:nvPr/>
        </p:nvSpPr>
        <p:spPr>
          <a:xfrm>
            <a:off x="838200" y="2385646"/>
            <a:ext cx="34356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Accompagnez votre grille d’appréciation d’une rétroaction audio :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B9C51B-DFD8-2CB5-8C22-D0B098690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5" y="3833446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5F9133-146D-0264-CB6C-788599E3FA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0" end="2792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6" y="144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8"/>
    </mc:Choice>
    <mc:Fallback xmlns="">
      <p:transition spd="slow" advTm="2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906BC-F34B-7E73-99EC-0FE14F53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DE4A16D5-EAF9-E84D-2D31-08378EF845A5}"/>
              </a:ext>
            </a:extLst>
          </p:cNvPr>
          <p:cNvSpPr txBox="1">
            <a:spLocks/>
          </p:cNvSpPr>
          <p:nvPr/>
        </p:nvSpPr>
        <p:spPr>
          <a:xfrm>
            <a:off x="976223" y="517525"/>
            <a:ext cx="11234467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des ressources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3FEC1F-6D34-97F9-76E2-1B054F652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19" y="2048655"/>
            <a:ext cx="4449557" cy="25059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355048-A5E5-3E0F-5E8F-3D77263A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76" y="2048655"/>
            <a:ext cx="4437680" cy="2488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BE5D1C-9DD5-9348-DE8D-1BD25727B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523" y="3985906"/>
            <a:ext cx="4431753" cy="248872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412020-6DDA-3468-6058-9A64B5EB1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5580" y="3968655"/>
            <a:ext cx="4431753" cy="25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8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FB7E01-C2E2-F432-6404-14B79E5CF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00379"/>
            <a:ext cx="10717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Parole adressée directement à la personne utilisatrice</a:t>
            </a:r>
          </a:p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Narration de la presque totalité des contenus présentés</a:t>
            </a:r>
          </a:p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Soutien à la navigation dans le diaporama</a:t>
            </a:r>
          </a:p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Hyperliens vers les références et les ressources supplémentaires</a:t>
            </a:r>
          </a:p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Animations dans les diapositives pour faire apparaitre les éléments progressivement</a:t>
            </a:r>
          </a:p>
          <a:p>
            <a:r>
              <a:rPr lang="fr-CA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Intégration d’éléments audios et vidéos, d’images et de captations vidéos</a:t>
            </a:r>
          </a:p>
        </p:txBody>
      </p:sp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B13C5E1D-4FFB-75ED-9862-12BF2124A16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production du guide : mes principaux choix</a:t>
            </a:r>
          </a:p>
        </p:txBody>
      </p:sp>
    </p:spTree>
    <p:extLst>
      <p:ext uri="{BB962C8B-B14F-4D97-AF65-F5344CB8AC3E}">
        <p14:creationId xmlns:p14="http://schemas.microsoft.com/office/powerpoint/2010/main" val="27500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9FAEC-F20C-86F4-CBF2-F7A59D41A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098623"/>
            <a:ext cx="10233800" cy="4078340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brève présentation</a:t>
            </a:r>
          </a:p>
          <a:p>
            <a:endParaRPr lang="fr-CA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conception du guide</a:t>
            </a:r>
          </a:p>
          <a:p>
            <a:pPr lvl="1"/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contexte de conception du guide</a:t>
            </a:r>
          </a:p>
          <a:p>
            <a:pPr lvl="1"/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contexte d’utilisation du guide : la francisation</a:t>
            </a:r>
          </a:p>
          <a:p>
            <a:pPr lvl="1"/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contenus du guide</a:t>
            </a:r>
          </a:p>
          <a:p>
            <a:pPr lvl="0"/>
            <a:endParaRPr lang="fr-CA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production du guide</a:t>
            </a:r>
          </a:p>
        </p:txBody>
      </p:sp>
      <p:sp>
        <p:nvSpPr>
          <p:cNvPr id="6" name="Title 1" descr="Green painted background">
            <a:extLst>
              <a:ext uri="{FF2B5EF4-FFF2-40B4-BE49-F238E27FC236}">
                <a16:creationId xmlns:a16="http://schemas.microsoft.com/office/drawing/2014/main" id="{1ADBF084-04E4-ECB4-8C49-DD08A42FFEB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9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4D7D4-D092-DA30-A10F-64612B0C4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1151F-EB47-5EB4-C60D-919AEA173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500" y="2200379"/>
            <a:ext cx="10233800" cy="4351338"/>
          </a:xfrm>
        </p:spPr>
        <p:txBody>
          <a:bodyPr/>
          <a:lstStyle/>
          <a:p>
            <a:pPr marL="0" indent="0">
              <a:buNone/>
            </a:pPr>
            <a:endParaRPr lang="fr-CA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A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mezzetta.caroline@univ.teluq.ca</a:t>
            </a:r>
          </a:p>
          <a:p>
            <a:pPr marL="0" indent="0">
              <a:buNone/>
            </a:pPr>
            <a:r>
              <a:rPr lang="fr-CA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caroline.mezzetta@mifi.gouv.qc.ca</a:t>
            </a:r>
          </a:p>
        </p:txBody>
      </p:sp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07D8E2AC-B97D-00B1-D1C7-1EB3E2523D0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Merci de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4110791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5E86B-46EF-A4E5-19FC-ED0080B30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AED5-EF31-0FF6-CEC0-82F44323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095"/>
            <a:ext cx="10515600" cy="995082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000" u="none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Références </a:t>
            </a:r>
            <a:endParaRPr lang="fr-CA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4A48C-1D27-E919-435A-DDB74F88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99" y="1479177"/>
            <a:ext cx="10233800" cy="4351338"/>
          </a:xfrm>
        </p:spPr>
        <p:txBody>
          <a:bodyPr>
            <a:noAutofit/>
          </a:bodyPr>
          <a:lstStyle/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Association canadienne des professeurs de langues secondes (ACPLS). </a:t>
            </a:r>
            <a:r>
              <a:rPr lang="fr-CA" sz="1500" i="1">
                <a:solidFill>
                  <a:schemeClr val="tx1"/>
                </a:solidFill>
              </a:rPr>
              <a:t>L’approche actionnelle.</a:t>
            </a:r>
            <a:r>
              <a:rPr lang="fr-CA" sz="1500">
                <a:solidFill>
                  <a:schemeClr val="tx1"/>
                </a:solidFill>
              </a:rPr>
              <a:t> Repéré le 11 janvier 2026 à </a:t>
            </a:r>
            <a:r>
              <a:rPr lang="fr-CA" sz="1500">
                <a:solidFill>
                  <a:schemeClr val="tx1"/>
                </a:solidFill>
                <a:hlinkClick r:id="rId3"/>
              </a:rPr>
              <a:t>https://www.caslt.org/fr/dans-la-salle-de-classe/aoa/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Bachy, S. et Lebrun, M. (2009). Catégorisation de techniques de rétroaction pour l’enseignement universitaire. </a:t>
            </a:r>
            <a:r>
              <a:rPr lang="fr-CA" sz="1500" i="1">
                <a:solidFill>
                  <a:schemeClr val="tx1"/>
                </a:solidFill>
              </a:rPr>
              <a:t>Mesure et évaluation en éducation</a:t>
            </a:r>
            <a:r>
              <a:rPr lang="fr-CA" sz="1500">
                <a:solidFill>
                  <a:schemeClr val="tx1"/>
                </a:solidFill>
              </a:rPr>
              <a:t>, </a:t>
            </a:r>
            <a:r>
              <a:rPr lang="fr-CA" sz="1500" i="1">
                <a:solidFill>
                  <a:schemeClr val="tx1"/>
                </a:solidFill>
              </a:rPr>
              <a:t>32</a:t>
            </a:r>
            <a:r>
              <a:rPr lang="fr-CA" sz="1500">
                <a:solidFill>
                  <a:schemeClr val="tx1"/>
                </a:solidFill>
              </a:rPr>
              <a:t>(2), 29–47. </a:t>
            </a:r>
            <a:r>
              <a:rPr lang="fr-CA" sz="1500">
                <a:solidFill>
                  <a:schemeClr val="tx1"/>
                </a:solidFill>
                <a:hlinkClick r:id="rId4"/>
              </a:rPr>
              <a:t>https://doi.org/10.7202/1024953ar</a:t>
            </a:r>
            <a:r>
              <a:rPr lang="fr-CA" sz="1500">
                <a:solidFill>
                  <a:schemeClr val="tx1"/>
                </a:solidFill>
              </a:rPr>
              <a:t>  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Brookhart, S. M. (2020). </a:t>
            </a:r>
            <a:r>
              <a:rPr lang="en-CA" sz="1500">
                <a:solidFill>
                  <a:schemeClr val="tx1"/>
                </a:solidFill>
              </a:rPr>
              <a:t>Feedback and measurement. Dans Brookhart, S. M. et McMillan, J. H. (Eds.), </a:t>
            </a:r>
            <a:r>
              <a:rPr lang="en-CA" sz="1500" i="1">
                <a:solidFill>
                  <a:schemeClr val="tx1"/>
                </a:solidFill>
              </a:rPr>
              <a:t>Classroom assessment and educational measurement</a:t>
            </a:r>
            <a:r>
              <a:rPr lang="en-CA" sz="1500">
                <a:solidFill>
                  <a:schemeClr val="tx1"/>
                </a:solidFill>
              </a:rPr>
              <a:t> (1re éd.). 63–78. Routledge/Taylor &amp; Francis Group. </a:t>
            </a:r>
            <a:r>
              <a:rPr lang="en-CA" sz="1500">
                <a:solidFill>
                  <a:schemeClr val="tx1"/>
                </a:solidFill>
                <a:hlinkClick r:id="rId5"/>
              </a:rPr>
              <a:t>https://doi.org/10.4324/9780429507533-5</a:t>
            </a:r>
            <a:r>
              <a:rPr lang="en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en-CA" sz="1500">
                <a:solidFill>
                  <a:schemeClr val="tx1"/>
                </a:solidFill>
              </a:rPr>
              <a:t>Campus numérique Québec. (2020). Typologie des modes de formation. Campus numérique Québec. </a:t>
            </a:r>
            <a:r>
              <a:rPr lang="en-CA" sz="1500">
                <a:solidFill>
                  <a:schemeClr val="tx1"/>
                </a:solidFill>
                <a:hlinkClick r:id="rId6"/>
              </a:rPr>
              <a:t>https://www.campus-expertise.gouv.qc.ca/fad-101/#haut</a:t>
            </a:r>
            <a:r>
              <a:rPr lang="en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en-CA" sz="1500">
                <a:solidFill>
                  <a:schemeClr val="tx1"/>
                </a:solidFill>
              </a:rPr>
              <a:t>Cann, A. (2014). Engaging students with audio feedback. </a:t>
            </a:r>
            <a:r>
              <a:rPr lang="en-CA" sz="1500" i="1">
                <a:solidFill>
                  <a:schemeClr val="tx1"/>
                </a:solidFill>
              </a:rPr>
              <a:t>Bioscience Education</a:t>
            </a:r>
            <a:r>
              <a:rPr lang="en-CA" sz="1500">
                <a:solidFill>
                  <a:schemeClr val="tx1"/>
                </a:solidFill>
              </a:rPr>
              <a:t>, </a:t>
            </a:r>
            <a:r>
              <a:rPr lang="en-CA" sz="1500" i="1">
                <a:solidFill>
                  <a:schemeClr val="tx1"/>
                </a:solidFill>
              </a:rPr>
              <a:t>22</a:t>
            </a:r>
            <a:r>
              <a:rPr lang="en-CA" sz="1500">
                <a:solidFill>
                  <a:schemeClr val="tx1"/>
                </a:solidFill>
              </a:rPr>
              <a:t>(1), 31-41. </a:t>
            </a:r>
            <a:r>
              <a:rPr lang="en-CA" sz="1500">
                <a:solidFill>
                  <a:schemeClr val="tx1"/>
                </a:solidFill>
                <a:hlinkClick r:id="rId7"/>
              </a:rPr>
              <a:t>https://doi.org/10.11120/beej.2014.00027</a:t>
            </a:r>
            <a:r>
              <a:rPr lang="en-CA" sz="1500">
                <a:solidFill>
                  <a:schemeClr val="tx1"/>
                </a:solidFill>
              </a:rPr>
              <a:t> 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Facchin, S. (2017). La rétroaction traditionnelle ou technologique? Impact du moyen de diffusion de la rétroaction sur la persévérance et la réussite scolaires (rapport de recherche PAREA n o PA-2015- 024). Montréal, Québec : Cégep à distance. </a:t>
            </a:r>
            <a:r>
              <a:rPr lang="fr-CA" sz="1500">
                <a:solidFill>
                  <a:schemeClr val="tx1"/>
                </a:solidFill>
                <a:hlinkClick r:id="rId8"/>
              </a:rPr>
              <a:t>https://cegepadistance.ca/wp-content/uploads/2018/02/La-retroaction-traditionnelle-ou-technologique_Impact-du-moyen-de-diffusion-de-la-r%C3%A9troaction-sur-la-pers%C3%A9v%C3%A9rance-et-la-reussite-scolaires.pdf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 Gérin-Lajoie, S. (févr. 2019). </a:t>
            </a:r>
            <a:r>
              <a:rPr lang="fr-CA" sz="1500" i="1">
                <a:solidFill>
                  <a:schemeClr val="tx1"/>
                </a:solidFill>
              </a:rPr>
              <a:t>L’encadrement pédagogique des étudiants à distance : quelles formes peut-il prendre?</a:t>
            </a:r>
            <a:r>
              <a:rPr lang="fr-CA" sz="1500">
                <a:solidFill>
                  <a:schemeClr val="tx1"/>
                </a:solidFill>
              </a:rPr>
              <a:t> Communication (sur invitation) présentée au Webinaire APOP : Apprendre. Agir en numérique. </a:t>
            </a:r>
            <a:r>
              <a:rPr lang="fr-CA" sz="1500">
                <a:solidFill>
                  <a:schemeClr val="tx1"/>
                </a:solidFill>
                <a:hlinkClick r:id="rId9"/>
              </a:rPr>
              <a:t>https://r-libre.teluq.ca/1643/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Gouvernement du Québec. (2011). </a:t>
            </a:r>
            <a:r>
              <a:rPr lang="fr-CA" sz="1500" i="1">
                <a:solidFill>
                  <a:schemeClr val="tx1"/>
                </a:solidFill>
              </a:rPr>
              <a:t>Programme-cadre de français pour les personnes immigrantes adultes au Québec.</a:t>
            </a:r>
            <a:r>
              <a:rPr lang="fr-CA" sz="1500">
                <a:solidFill>
                  <a:schemeClr val="tx1"/>
                </a:solidFill>
              </a:rPr>
              <a:t> </a:t>
            </a:r>
            <a:r>
              <a:rPr lang="fr-CA" sz="1500">
                <a:solidFill>
                  <a:schemeClr val="tx1"/>
                </a:solidFill>
                <a:hlinkClick r:id="rId10"/>
              </a:rPr>
              <a:t>https://cdn-contenu.quebec.ca/cdn-contenu/francisation/MIFI/referentiel/programme-cadre-francais-personnes-immigrantes-adultes-quebec.pdf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6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1A385-98CA-04EB-2C95-EB07CF514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D457-F191-84C0-7B8B-2E24F861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095"/>
            <a:ext cx="10515600" cy="995082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000" u="none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Références </a:t>
            </a:r>
            <a:endParaRPr lang="fr-CA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DCBA0-485F-913C-8095-33AA85E53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99" y="1479177"/>
            <a:ext cx="10233800" cy="4351338"/>
          </a:xfrm>
        </p:spPr>
        <p:txBody>
          <a:bodyPr>
            <a:noAutofit/>
          </a:bodyPr>
          <a:lstStyle/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Gouvernement du Québec. (2023). </a:t>
            </a:r>
            <a:r>
              <a:rPr lang="fr-CA" sz="1500" i="1">
                <a:solidFill>
                  <a:schemeClr val="tx1"/>
                </a:solidFill>
              </a:rPr>
              <a:t>Échelle québécoise des niveaux de compétence en français</a:t>
            </a:r>
            <a:r>
              <a:rPr lang="fr-CA" sz="1500">
                <a:solidFill>
                  <a:schemeClr val="tx1"/>
                </a:solidFill>
              </a:rPr>
              <a:t>. Repéré le 11 janvier 2026 à </a:t>
            </a:r>
            <a:r>
              <a:rPr lang="fr-CA" sz="1500">
                <a:solidFill>
                  <a:schemeClr val="tx1"/>
                </a:solidFill>
                <a:hlinkClick r:id="rId3"/>
              </a:rPr>
              <a:t>https://echelle-quebecoise.gouv.qc.ca/</a:t>
            </a:r>
            <a:r>
              <a:rPr lang="fr-CA" sz="1500">
                <a:solidFill>
                  <a:schemeClr val="tx1"/>
                </a:solidFill>
              </a:rPr>
              <a:t>  </a:t>
            </a:r>
          </a:p>
          <a:p>
            <a:pPr marL="358775" indent="-358775">
              <a:buNone/>
            </a:pPr>
            <a:r>
              <a:rPr lang="fr-CA" sz="1500" noProof="0">
                <a:solidFill>
                  <a:schemeClr val="tx1"/>
                </a:solidFill>
              </a:rPr>
              <a:t>Gouvernement</a:t>
            </a:r>
            <a:r>
              <a:rPr lang="en-CA" sz="1500">
                <a:solidFill>
                  <a:schemeClr val="tx1"/>
                </a:solidFill>
              </a:rPr>
              <a:t> du Québec. (2025). Offrir une rétroaction efficace. Campus RÉCIT. Repéré le 3 </a:t>
            </a:r>
            <a:r>
              <a:rPr lang="fr-CA" sz="1500" noProof="0">
                <a:solidFill>
                  <a:schemeClr val="tx1"/>
                </a:solidFill>
              </a:rPr>
              <a:t>février</a:t>
            </a:r>
            <a:r>
              <a:rPr lang="en-CA" sz="1500">
                <a:solidFill>
                  <a:schemeClr val="tx1"/>
                </a:solidFill>
              </a:rPr>
              <a:t> 2026 à </a:t>
            </a:r>
            <a:r>
              <a:rPr lang="en-CA" sz="1500">
                <a:solidFill>
                  <a:schemeClr val="tx1"/>
                </a:solidFill>
                <a:hlinkClick r:id="rId4"/>
              </a:rPr>
              <a:t>https://campus.recit.qc.ca/mod/page/view.php?id=29883</a:t>
            </a:r>
            <a:r>
              <a:rPr lang="en-CA" sz="1500">
                <a:solidFill>
                  <a:schemeClr val="tx1"/>
                </a:solidFill>
              </a:rPr>
              <a:t> </a:t>
            </a:r>
            <a:endParaRPr lang="fr-CA" sz="1500">
              <a:solidFill>
                <a:schemeClr val="tx1"/>
              </a:solidFill>
            </a:endParaRP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Gouvernement du Québec. (2026). </a:t>
            </a:r>
            <a:r>
              <a:rPr lang="fr-CA" sz="1500" i="1">
                <a:solidFill>
                  <a:schemeClr val="tx1"/>
                </a:solidFill>
              </a:rPr>
              <a:t>Apprendre le français</a:t>
            </a:r>
            <a:r>
              <a:rPr lang="fr-CA" sz="1500">
                <a:solidFill>
                  <a:schemeClr val="tx1"/>
                </a:solidFill>
              </a:rPr>
              <a:t>. Repéré le 11 janvier 2026 à </a:t>
            </a:r>
            <a:r>
              <a:rPr lang="fr-CA" sz="1500">
                <a:solidFill>
                  <a:schemeClr val="tx1"/>
                </a:solidFill>
                <a:hlinkClick r:id="rId5"/>
              </a:rPr>
              <a:t>https://www.quebec.ca/education/apprendre-le-francais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Gouvernement du Québec. (2026). </a:t>
            </a:r>
            <a:r>
              <a:rPr lang="fr-CA" sz="1500" i="1">
                <a:solidFill>
                  <a:schemeClr val="tx1"/>
                </a:solidFill>
              </a:rPr>
              <a:t>Programme-cadre adapté de français, langue commune.</a:t>
            </a:r>
            <a:r>
              <a:rPr lang="fr-CA" sz="1500">
                <a:solidFill>
                  <a:schemeClr val="tx1"/>
                </a:solidFill>
              </a:rPr>
              <a:t> Repéré le 3 février 2026 à </a:t>
            </a:r>
            <a:r>
              <a:rPr lang="fr-CA" sz="1500">
                <a:solidFill>
                  <a:schemeClr val="tx1"/>
                </a:solidFill>
                <a:hlinkClick r:id="rId6"/>
              </a:rPr>
              <a:t>https://cdn-contenu.quebec.ca/cdn-contenu/francisation/MIFI/PUB_Programme-cadre_adapte_francais_langue_commune_2026.pdf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Kozanitis, A. et Cambefort, N. (2020, mai). Webinaire Soutien FAD - Quelles conditions d’encadrement considérer pour favoriser l’apprentissage en contexte de FAD? [Webinaire]. Pédagogie universitaire. Université du Québec. </a:t>
            </a:r>
            <a:r>
              <a:rPr lang="fr-CA" sz="1500" u="sng">
                <a:solidFill>
                  <a:schemeClr val="tx1"/>
                </a:solidFill>
                <a:hlinkClick r:id="rId7"/>
              </a:rPr>
              <a:t>https://pedagogie.uquebec.ca/webinaires/webinaire-soutien-fad-quelles-conditions-dencadrement-considerer-pour-favoriser</a:t>
            </a:r>
            <a:r>
              <a:rPr lang="fr-CA" sz="1500" u="sng">
                <a:solidFill>
                  <a:schemeClr val="tx1"/>
                </a:solidFill>
              </a:rPr>
              <a:t> 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Hattie, J. et Timperley, H. (2007). </a:t>
            </a:r>
            <a:r>
              <a:rPr lang="en-CA" sz="1500">
                <a:solidFill>
                  <a:schemeClr val="tx1"/>
                </a:solidFill>
              </a:rPr>
              <a:t>The Power of Feedback. </a:t>
            </a:r>
            <a:r>
              <a:rPr lang="en-CA" sz="1500" i="1">
                <a:solidFill>
                  <a:schemeClr val="tx1"/>
                </a:solidFill>
              </a:rPr>
              <a:t>Review of Educational Research</a:t>
            </a:r>
            <a:r>
              <a:rPr lang="en-CA" sz="1500">
                <a:solidFill>
                  <a:schemeClr val="tx1"/>
                </a:solidFill>
              </a:rPr>
              <a:t>, </a:t>
            </a:r>
            <a:r>
              <a:rPr lang="en-CA" sz="1500" i="1">
                <a:solidFill>
                  <a:schemeClr val="tx1"/>
                </a:solidFill>
              </a:rPr>
              <a:t>77</a:t>
            </a:r>
            <a:r>
              <a:rPr lang="en-CA" sz="1500">
                <a:solidFill>
                  <a:schemeClr val="tx1"/>
                </a:solidFill>
              </a:rPr>
              <a:t>(1). 81-112. </a:t>
            </a:r>
            <a:r>
              <a:rPr lang="en-CA" sz="1500">
                <a:solidFill>
                  <a:schemeClr val="tx1"/>
                </a:solidFill>
                <a:hlinkClick r:id="rId8"/>
              </a:rPr>
              <a:t>https://simvilledev.ku.edu/sites/default/files/PD%20Resources/Hattie%20power%20of%20feedback%5B1%5D.pdf</a:t>
            </a:r>
            <a:r>
              <a:rPr lang="en-CA" sz="1500">
                <a:solidFill>
                  <a:schemeClr val="tx1"/>
                </a:solidFill>
              </a:rPr>
              <a:t> 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Lambert, M., Rossier, A. et Daele, A. (2009, 29 juillet). Le feedback aux étudiant-e-s : Université de Lausanne. Pédagogie universitaire – Enseigner et apprendre en enseignement supérieur [blogue]. Récupéré de </a:t>
            </a:r>
            <a:r>
              <a:rPr lang="fr-CA" sz="1500">
                <a:solidFill>
                  <a:schemeClr val="tx1"/>
                </a:solidFill>
                <a:hlinkClick r:id="rId9"/>
              </a:rPr>
              <a:t>https://pedagogieuniversitaire.wordpress.com/wp-content/uploads/2009/08/memento_feedback_29juillet2009_vl.pdf</a:t>
            </a:r>
            <a:endParaRPr lang="fr-CA" sz="1500">
              <a:solidFill>
                <a:schemeClr val="tx1"/>
              </a:solidFill>
            </a:endParaRP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Nadeau, J. (2012). </a:t>
            </a:r>
            <a:r>
              <a:rPr lang="fr-CA" sz="1500" i="1">
                <a:solidFill>
                  <a:schemeClr val="tx1"/>
                </a:solidFill>
              </a:rPr>
              <a:t>Expérimentation de la rétroaction audiovisuelle asynchrone dans un cours à distance d’informatique dans la perspective de la théorie de la communauté d’apprentissage</a:t>
            </a:r>
            <a:r>
              <a:rPr lang="fr-CA" sz="1500">
                <a:solidFill>
                  <a:schemeClr val="tx1"/>
                </a:solidFill>
              </a:rPr>
              <a:t> (</a:t>
            </a:r>
            <a:r>
              <a:rPr lang="fr-CA" sz="1500" i="1">
                <a:solidFill>
                  <a:schemeClr val="tx1"/>
                </a:solidFill>
              </a:rPr>
              <a:t>community of inquiry</a:t>
            </a:r>
            <a:r>
              <a:rPr lang="fr-CA" sz="1500">
                <a:solidFill>
                  <a:schemeClr val="tx1"/>
                </a:solidFill>
              </a:rPr>
              <a:t>). [mémoire de maitrise]. Université TÉLUQ. </a:t>
            </a:r>
            <a:r>
              <a:rPr lang="fr-CA" sz="1500" u="sng">
                <a:hlinkClick r:id="rId10"/>
              </a:rPr>
              <a:t>http ://r-libre.teluq.ca/622/1/Nadeau.pdf</a:t>
            </a:r>
            <a:r>
              <a:rPr lang="fr-CA" sz="1500"/>
              <a:t> </a:t>
            </a:r>
            <a:endParaRPr lang="fr-CA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14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289F-27D6-21F0-F815-96352ADA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E268-3DC5-0C57-BEDC-F0027640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095"/>
            <a:ext cx="10515600" cy="995082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000" u="none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Références </a:t>
            </a:r>
            <a:endParaRPr lang="fr-CA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F567-4906-7058-1F23-CD0D5346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99" y="1479177"/>
            <a:ext cx="10233800" cy="4351338"/>
          </a:xfrm>
        </p:spPr>
        <p:txBody>
          <a:bodyPr>
            <a:noAutofit/>
          </a:bodyPr>
          <a:lstStyle/>
          <a:p>
            <a:pPr marL="358775" indent="-358775">
              <a:buNone/>
            </a:pPr>
            <a:r>
              <a:rPr lang="en-CA" sz="1500">
                <a:solidFill>
                  <a:schemeClr val="tx1"/>
                </a:solidFill>
              </a:rPr>
              <a:t>Park, J. (2023). Teachers’ Perceptions Toward Video as a Tool for Feedback on Students’ Oral Performance. </a:t>
            </a:r>
            <a:r>
              <a:rPr lang="en-CA" sz="1500" i="1">
                <a:solidFill>
                  <a:schemeClr val="tx1"/>
                </a:solidFill>
              </a:rPr>
              <a:t>Canadian Journal of Applied Linguistics</a:t>
            </a:r>
            <a:r>
              <a:rPr lang="en-CA" sz="1500">
                <a:solidFill>
                  <a:schemeClr val="tx1"/>
                </a:solidFill>
              </a:rPr>
              <a:t>, </a:t>
            </a:r>
            <a:r>
              <a:rPr lang="en-CA" sz="1500" i="1">
                <a:solidFill>
                  <a:schemeClr val="tx1"/>
                </a:solidFill>
              </a:rPr>
              <a:t>26</a:t>
            </a:r>
            <a:r>
              <a:rPr lang="en-CA" sz="1500">
                <a:solidFill>
                  <a:schemeClr val="tx1"/>
                </a:solidFill>
              </a:rPr>
              <a:t>(1), 69–90. </a:t>
            </a:r>
            <a:r>
              <a:rPr lang="en-CA" sz="1500" u="sng">
                <a:hlinkClick r:id="rId3"/>
              </a:rPr>
              <a:t>https ://doi.org/10.37213/cjal.2023.32829</a:t>
            </a:r>
            <a:endParaRPr lang="en-CA" sz="1500">
              <a:solidFill>
                <a:schemeClr val="tx1"/>
              </a:solidFill>
            </a:endParaRPr>
          </a:p>
          <a:p>
            <a:pPr marL="358775" indent="-358775">
              <a:buNone/>
            </a:pPr>
            <a:r>
              <a:rPr lang="en-CA" sz="1500">
                <a:solidFill>
                  <a:schemeClr val="tx1"/>
                </a:solidFill>
              </a:rPr>
              <a:t>Rodet, J. (2000). </a:t>
            </a:r>
            <a:r>
              <a:rPr lang="fr-CA" sz="1500">
                <a:solidFill>
                  <a:schemeClr val="tx1"/>
                </a:solidFill>
              </a:rPr>
              <a:t>La rétroaction, support d’apprentissage? </a:t>
            </a:r>
            <a:r>
              <a:rPr lang="fr-CA" sz="1500" i="1">
                <a:solidFill>
                  <a:schemeClr val="tx1"/>
                </a:solidFill>
              </a:rPr>
              <a:t>Revue du conseil québécois de la formation à distance</a:t>
            </a:r>
            <a:r>
              <a:rPr lang="fr-CA" sz="1500">
                <a:solidFill>
                  <a:schemeClr val="tx1"/>
                </a:solidFill>
              </a:rPr>
              <a:t>, </a:t>
            </a:r>
            <a:r>
              <a:rPr lang="fr-CA" sz="1500" i="1">
                <a:solidFill>
                  <a:schemeClr val="tx1"/>
                </a:solidFill>
              </a:rPr>
              <a:t>4</a:t>
            </a:r>
            <a:r>
              <a:rPr lang="fr-CA" sz="1500">
                <a:solidFill>
                  <a:schemeClr val="tx1"/>
                </a:solidFill>
              </a:rPr>
              <a:t>(2), 45-74.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Université TÉLUQ. (2021). </a:t>
            </a:r>
            <a:r>
              <a:rPr lang="fr-CA" sz="1500" i="1">
                <a:solidFill>
                  <a:schemeClr val="tx1"/>
                </a:solidFill>
              </a:rPr>
              <a:t>Le modèle de réponse à l’intervention (RAI)</a:t>
            </a:r>
            <a:r>
              <a:rPr lang="fr-CA" sz="1500">
                <a:solidFill>
                  <a:schemeClr val="tx1"/>
                </a:solidFill>
              </a:rPr>
              <a:t>. Repéré le 11 janvier 2026 à </a:t>
            </a:r>
            <a:r>
              <a:rPr lang="fr-CA" sz="1500">
                <a:solidFill>
                  <a:schemeClr val="tx1"/>
                </a:solidFill>
                <a:hlinkClick r:id="rId4"/>
              </a:rPr>
              <a:t>https://jenseigneadistance.teluq.ca/mod/page/view.php?id=359</a:t>
            </a:r>
            <a:r>
              <a:rPr lang="fr-CA" sz="1500">
                <a:solidFill>
                  <a:schemeClr val="tx1"/>
                </a:solidFill>
              </a:rPr>
              <a:t>  </a:t>
            </a:r>
          </a:p>
          <a:p>
            <a:pPr marL="358775" indent="-358775">
              <a:buNone/>
            </a:pPr>
            <a:r>
              <a:rPr lang="fr-CA" sz="1500">
                <a:solidFill>
                  <a:schemeClr val="tx1"/>
                </a:solidFill>
              </a:rPr>
              <a:t>Université TÉLUQ. (2020, 8 juillet). </a:t>
            </a:r>
            <a:r>
              <a:rPr lang="fr-CA" sz="1500" i="1">
                <a:solidFill>
                  <a:schemeClr val="tx1"/>
                </a:solidFill>
              </a:rPr>
              <a:t>Qu'est-ce que la rétroaction?</a:t>
            </a:r>
            <a:r>
              <a:rPr lang="fr-CA" sz="1500">
                <a:solidFill>
                  <a:schemeClr val="tx1"/>
                </a:solidFill>
              </a:rPr>
              <a:t> [fichier vidéo] </a:t>
            </a:r>
            <a:r>
              <a:rPr lang="fr-CA" sz="1500">
                <a:solidFill>
                  <a:schemeClr val="tx1"/>
                </a:solidFill>
                <a:hlinkClick r:id="rId5"/>
              </a:rPr>
              <a:t>https://www.youtube.com/watch?v=hqcT_SIIeek</a:t>
            </a:r>
            <a:r>
              <a:rPr lang="fr-CA" sz="150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907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F3CA-9033-0D75-7A88-5BF7ACCE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0515600" cy="1325563"/>
          </a:xfrm>
        </p:spPr>
        <p:txBody>
          <a:bodyPr anchor="t">
            <a:normAutofit/>
          </a:bodyPr>
          <a:lstStyle/>
          <a:p>
            <a:r>
              <a:rPr lang="fr-CA" sz="4000"/>
              <a:t>Annexe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D50CF-6614-2593-FD7C-204192552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167" y="219581"/>
            <a:ext cx="8489171" cy="64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696BB-E0A2-EA06-3242-98FECEC4E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33A8-38B6-D5EC-B1B4-933C8EE9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0515600" cy="1325563"/>
          </a:xfrm>
        </p:spPr>
        <p:txBody>
          <a:bodyPr anchor="t">
            <a:normAutofit/>
          </a:bodyPr>
          <a:lstStyle/>
          <a:p>
            <a:r>
              <a:rPr lang="fr-CA" sz="4000"/>
              <a:t>Annexe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FC4EE-25A3-6DF0-81EC-F66AE830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07" y="925535"/>
            <a:ext cx="8489171" cy="44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60E0-B6B8-D202-6446-A503E9E5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0521-90CD-02A3-D37C-DC167BE3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0515600" cy="1325563"/>
          </a:xfrm>
        </p:spPr>
        <p:txBody>
          <a:bodyPr anchor="t">
            <a:normAutofit/>
          </a:bodyPr>
          <a:lstStyle/>
          <a:p>
            <a:r>
              <a:rPr lang="fr-CA" sz="4000"/>
              <a:t>Annexe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8EBE4-1EFF-4458-C5AC-CAFB96F9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25" y="214591"/>
            <a:ext cx="8542710" cy="66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4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E956-9DD7-6DB7-9313-BF652721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FA99-6368-D9F7-F929-CA5DBB79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0515600" cy="1325563"/>
          </a:xfrm>
        </p:spPr>
        <p:txBody>
          <a:bodyPr anchor="t">
            <a:normAutofit/>
          </a:bodyPr>
          <a:lstStyle/>
          <a:p>
            <a:r>
              <a:rPr lang="fr-CA" sz="4000"/>
              <a:t>Annexe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A835C-2630-40BF-25AB-DAB50C6B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4" y="129981"/>
            <a:ext cx="8482016" cy="65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3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075CF-2203-D71A-99D3-7939C466A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2656-EF5B-2D67-42AB-1D601321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00062"/>
            <a:ext cx="10515600" cy="1325563"/>
          </a:xfrm>
        </p:spPr>
        <p:txBody>
          <a:bodyPr anchor="t">
            <a:normAutofit/>
          </a:bodyPr>
          <a:lstStyle/>
          <a:p>
            <a:r>
              <a:rPr lang="fr-CA" sz="4000"/>
              <a:t>Annexe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DA33D-0BF3-AC12-742B-4DA42CDD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11" y="657922"/>
            <a:ext cx="9316928" cy="58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5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FF6DB-1C17-48E2-A7C8-EE9D1501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608B5-132F-1F53-74ED-1AE46C00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2413415"/>
            <a:ext cx="10711445" cy="37635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2800" b="0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Conseillère en formation et en programmes de francisation a</a:t>
            </a:r>
            <a:r>
              <a:rPr lang="fr-CA" sz="2800" b="0" kern="1200" baseline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ministère de l’Immigration, de la Francisation et de l’Intégration (MIFI)</a:t>
            </a:r>
          </a:p>
          <a:p>
            <a:pPr lvl="1"/>
            <a:r>
              <a:rPr lang="fr-CA" b="0" kern="1200" baseline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Coordination, conception et animation de formations du personnel enseignant</a:t>
            </a:r>
          </a:p>
          <a:p>
            <a:endParaRPr lang="fr-CA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Professeure de français, langue commune au MIFI pendant 24 ans</a:t>
            </a:r>
          </a:p>
        </p:txBody>
      </p:sp>
      <p:sp>
        <p:nvSpPr>
          <p:cNvPr id="7" name="Title 1" descr="Green painted background">
            <a:extLst>
              <a:ext uri="{FF2B5EF4-FFF2-40B4-BE49-F238E27FC236}">
                <a16:creationId xmlns:a16="http://schemas.microsoft.com/office/drawing/2014/main" id="{95608C22-5C74-9811-76CA-F74B5FA14A3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brève présentation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2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F5F93-2527-BD69-3800-4C362A45C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6B35F2-7FC4-23EB-1B9E-2ECFBD1741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02618" y="2210900"/>
            <a:ext cx="8572349" cy="13263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buFont typeface="Arial"/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Rédaction d’un guide sur le soutien à l’apprentissage</a:t>
            </a:r>
            <a:endParaRPr lang="fr-FR" sz="2600" dirty="0">
              <a:ea typeface="Calibri" panose="020F0502020204030204"/>
              <a:cs typeface="Calibri" panose="020F0502020204030204"/>
            </a:endParaRPr>
          </a:p>
          <a:p>
            <a:pPr marL="1028700" indent="-342900">
              <a:spcBef>
                <a:spcPts val="0"/>
              </a:spcBef>
              <a:buFont typeface="Arial"/>
              <a:buChar char="•"/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Posture du praticien dans l’action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Modélisation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1085850" indent="-342900">
              <a:spcBef>
                <a:spcPts val="0"/>
              </a:spcBef>
              <a:buFont typeface="Arial"/>
              <a:buChar char="•"/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Posture du praticien analytique</a:t>
            </a:r>
            <a:endParaRPr lang="fr-CA" sz="26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itle 1" descr="Green painted background">
            <a:extLst>
              <a:ext uri="{FF2B5EF4-FFF2-40B4-BE49-F238E27FC236}">
                <a16:creationId xmlns:a16="http://schemas.microsoft.com/office/drawing/2014/main" id="{B7303B0C-ED7A-31DD-9381-482176FD0A8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Contexte de conception du guide</a:t>
            </a:r>
            <a:b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32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 EDU 6013 </a:t>
            </a:r>
            <a:r>
              <a:rPr lang="fr-CA" sz="3200" b="1" i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Soutien à l’apprentissage à distance</a:t>
            </a:r>
            <a:endParaRPr lang="fr-CA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950BB1-8775-825A-367C-FE6558958FCF}"/>
              </a:ext>
            </a:extLst>
          </p:cNvPr>
          <p:cNvSpPr txBox="1">
            <a:spLocks/>
          </p:cNvSpPr>
          <p:nvPr/>
        </p:nvSpPr>
        <p:spPr>
          <a:xfrm>
            <a:off x="990879" y="2206992"/>
            <a:ext cx="2250161" cy="5119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8025" indent="-1978025">
              <a:spcBef>
                <a:spcPts val="0"/>
              </a:spcBef>
              <a:buNone/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• Démarches</a:t>
            </a:r>
            <a:endParaRPr lang="en-US" sz="2600" dirty="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7D9394-C23F-0C82-5419-44CCCE2C6453}"/>
              </a:ext>
            </a:extLst>
          </p:cNvPr>
          <p:cNvSpPr txBox="1">
            <a:spLocks/>
          </p:cNvSpPr>
          <p:nvPr/>
        </p:nvSpPr>
        <p:spPr>
          <a:xfrm>
            <a:off x="990879" y="4139086"/>
            <a:ext cx="3129782" cy="4373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None/>
            </a:pPr>
            <a:r>
              <a:rPr lang="fr-CA" sz="26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• Productions personnelles</a:t>
            </a:r>
            <a:endParaRPr lang="en-US" sz="2600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A6AB9E-B5F1-1C65-F88F-859673D07C35}"/>
              </a:ext>
            </a:extLst>
          </p:cNvPr>
          <p:cNvSpPr txBox="1">
            <a:spLocks/>
          </p:cNvSpPr>
          <p:nvPr/>
        </p:nvSpPr>
        <p:spPr>
          <a:xfrm>
            <a:off x="3584334" y="4081577"/>
            <a:ext cx="8564975" cy="26153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Revue de littérature et modélisations de la rétroaction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Plan détaillé du guide en deux documents : 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1085850" indent="-344170"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Fiche technique du guide</a:t>
            </a:r>
            <a:endParaRPr lang="en-US" sz="26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1085850" indent="-344170"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Scénarisation du guide</a:t>
            </a:r>
            <a:endParaRPr lang="fr-CA" sz="2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Guide sous forme de diaporama narré et animé contenant 58 diapositives, incluant des exemples de rétroaction et </a:t>
            </a:r>
            <a:b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</a:br>
            <a:r>
              <a:rPr lang="fr-CA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des ressources à consulter</a:t>
            </a:r>
            <a:endParaRPr lang="fr-CA" sz="2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6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animBg="1"/>
      <p:bldP spid="9" grpId="0" animBg="1"/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0AB64-6600-226D-2697-064A421B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 descr="Green painted background">
            <a:extLst>
              <a:ext uri="{FF2B5EF4-FFF2-40B4-BE49-F238E27FC236}">
                <a16:creationId xmlns:a16="http://schemas.microsoft.com/office/drawing/2014/main" id="{27F2EB13-65EB-18EB-F970-07B417FCD35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Contexte de conception du guide</a:t>
            </a:r>
            <a:b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32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 EDU 6013 </a:t>
            </a:r>
            <a:r>
              <a:rPr lang="fr-CA" sz="3200" b="1" i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Soutien à l’apprentissage à distance</a:t>
            </a:r>
            <a:endParaRPr lang="fr-CA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2A79A-2073-D6A3-82FD-5929DA92F26F}"/>
              </a:ext>
            </a:extLst>
          </p:cNvPr>
          <p:cNvSpPr txBox="1">
            <a:spLocks/>
          </p:cNvSpPr>
          <p:nvPr/>
        </p:nvSpPr>
        <p:spPr>
          <a:xfrm>
            <a:off x="990600" y="2084157"/>
            <a:ext cx="10515599" cy="475488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145DACF-AC09-6E13-7F08-991E50A686EE}"/>
              </a:ext>
            </a:extLst>
          </p:cNvPr>
          <p:cNvSpPr/>
          <p:nvPr/>
        </p:nvSpPr>
        <p:spPr>
          <a:xfrm>
            <a:off x="4794250" y="2667000"/>
            <a:ext cx="2603500" cy="1104900"/>
          </a:xfrm>
          <a:prstGeom prst="roundRect">
            <a:avLst/>
          </a:prstGeom>
          <a:solidFill>
            <a:srgbClr val="A0C09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rgbClr val="002060"/>
                </a:solidFill>
              </a:rPr>
              <a:t>Soutenir les élèves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902989-CC4F-6776-B0DD-DA9954A10915}"/>
              </a:ext>
            </a:extLst>
          </p:cNvPr>
          <p:cNvSpPr/>
          <p:nvPr/>
        </p:nvSpPr>
        <p:spPr>
          <a:xfrm>
            <a:off x="4540250" y="3933868"/>
            <a:ext cx="3111500" cy="1104900"/>
          </a:xfrm>
          <a:prstGeom prst="roundRect">
            <a:avLst/>
          </a:prstGeom>
          <a:solidFill>
            <a:srgbClr val="A0C09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rgbClr val="002060"/>
                </a:solidFill>
              </a:rPr>
              <a:t>Soutenir les professeurs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58FF7E5-2468-CAAA-9777-14E0FD6CEAFA}"/>
              </a:ext>
            </a:extLst>
          </p:cNvPr>
          <p:cNvSpPr/>
          <p:nvPr/>
        </p:nvSpPr>
        <p:spPr>
          <a:xfrm>
            <a:off x="4197350" y="5200736"/>
            <a:ext cx="3797300" cy="1104900"/>
          </a:xfrm>
          <a:prstGeom prst="roundRect">
            <a:avLst/>
          </a:prstGeom>
          <a:solidFill>
            <a:srgbClr val="A0C09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rgbClr val="002060"/>
                </a:solidFill>
              </a:rPr>
              <a:t>Produire un guide sur la rétroaction</a:t>
            </a:r>
          </a:p>
        </p:txBody>
      </p:sp>
    </p:spTree>
    <p:extLst>
      <p:ext uri="{BB962C8B-B14F-4D97-AF65-F5344CB8AC3E}">
        <p14:creationId xmlns:p14="http://schemas.microsoft.com/office/powerpoint/2010/main" val="31824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4DC5-364B-CE43-EB2A-E44D72F9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293495"/>
            <a:ext cx="10233800" cy="388346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Objectifs d’apprentissage  </a:t>
            </a:r>
          </a:p>
          <a:p>
            <a:pPr lvl="1"/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Développement de</a:t>
            </a:r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quatre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compétences langagières </a:t>
            </a:r>
          </a:p>
          <a:p>
            <a:pPr lvl="1"/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Développement de l’autonomie langagière</a:t>
            </a:r>
          </a:p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 de français général et de français spécialisé par domaine d’emploi</a:t>
            </a:r>
          </a:p>
          <a:p>
            <a:pPr lvl="1"/>
            <a:r>
              <a:rPr lang="fr-CA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Sessions de 11 semaines, 30 h/</a:t>
            </a:r>
            <a:r>
              <a:rPr lang="fr-CA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sem</a:t>
            </a:r>
            <a:r>
              <a:rPr lang="fr-CA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, 6 h/</a:t>
            </a:r>
            <a:r>
              <a:rPr lang="fr-CA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sem</a:t>
            </a:r>
            <a:r>
              <a:rPr lang="fr-CA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, 9 h/</a:t>
            </a:r>
            <a:r>
              <a:rPr lang="fr-CA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sem</a:t>
            </a:r>
            <a:endParaRPr lang="fr-CA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Documents de référence</a:t>
            </a:r>
            <a:endParaRPr lang="fr-CA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A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Échelle québécoise des niveaux de compétence en français </a:t>
            </a:r>
            <a:endParaRPr lang="fr-CA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CA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Programme-cadre de français pour les personnes immigrantes adultes au Québec</a:t>
            </a:r>
            <a:endParaRPr lang="fr-CA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Évaluations</a:t>
            </a:r>
          </a:p>
        </p:txBody>
      </p:sp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3777BB26-9861-7DEC-FF40-6BB3B03A211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Contexte d’utilisation : la francisation à distance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6DD39A-A575-B433-61A1-CAD364D05D0B}"/>
              </a:ext>
            </a:extLst>
          </p:cNvPr>
          <p:cNvSpPr txBox="1"/>
          <p:nvPr/>
        </p:nvSpPr>
        <p:spPr>
          <a:xfrm>
            <a:off x="8112125" y="2019300"/>
            <a:ext cx="1816100" cy="646331"/>
          </a:xfrm>
          <a:prstGeom prst="rect">
            <a:avLst/>
          </a:prstGeom>
          <a:solidFill>
            <a:srgbClr val="5A9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Compréhension orale</a:t>
            </a:r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1E3130-52BF-DFCB-F2C4-40A7C3720AD9}"/>
              </a:ext>
            </a:extLst>
          </p:cNvPr>
          <p:cNvSpPr txBox="1"/>
          <p:nvPr/>
        </p:nvSpPr>
        <p:spPr>
          <a:xfrm>
            <a:off x="9925050" y="2019300"/>
            <a:ext cx="1816100" cy="646331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</a:t>
            </a:r>
            <a:b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orale</a:t>
            </a:r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1C9EB9-E5A3-1021-ADBD-6061B94AF6A1}"/>
              </a:ext>
            </a:extLst>
          </p:cNvPr>
          <p:cNvSpPr txBox="1"/>
          <p:nvPr/>
        </p:nvSpPr>
        <p:spPr>
          <a:xfrm>
            <a:off x="8112125" y="2650619"/>
            <a:ext cx="1816100" cy="646331"/>
          </a:xfrm>
          <a:prstGeom prst="rect">
            <a:avLst/>
          </a:prstGeom>
          <a:solidFill>
            <a:srgbClr val="B6D45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Compréhension écrite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40FADB-56FF-D58A-88AB-705981925B0B}"/>
              </a:ext>
            </a:extLst>
          </p:cNvPr>
          <p:cNvSpPr txBox="1"/>
          <p:nvPr/>
        </p:nvSpPr>
        <p:spPr>
          <a:xfrm>
            <a:off x="9925050" y="2661007"/>
            <a:ext cx="1816100" cy="646331"/>
          </a:xfrm>
          <a:prstGeom prst="rect">
            <a:avLst/>
          </a:prstGeom>
          <a:solidFill>
            <a:srgbClr val="00CC9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Production</a:t>
            </a:r>
            <a:br>
              <a:rPr lang="fr-CA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CA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écrite</a:t>
            </a:r>
          </a:p>
        </p:txBody>
      </p:sp>
    </p:spTree>
    <p:extLst>
      <p:ext uri="{BB962C8B-B14F-4D97-AF65-F5344CB8AC3E}">
        <p14:creationId xmlns:p14="http://schemas.microsoft.com/office/powerpoint/2010/main" val="12230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C988-A0C9-0549-FA9C-6A95F8547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5" y="1989137"/>
            <a:ext cx="10792276" cy="4149473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Simplicité</a:t>
            </a:r>
          </a:p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Guide </a:t>
            </a:r>
            <a:r>
              <a:rPr lang="fr-CA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prêt à l’emploi </a:t>
            </a:r>
            <a:r>
              <a:rPr lang="fr-CA" i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</a:p>
          <a:p>
            <a:pPr lvl="2"/>
            <a:r>
              <a:rPr lang="fr-CA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Réduire le nombre de manipulations de la personne utilisatrice du guide</a:t>
            </a:r>
          </a:p>
          <a:p>
            <a:pPr lvl="2"/>
            <a:r>
              <a:rPr lang="fr-CA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Faciliter</a:t>
            </a:r>
            <a:r>
              <a:rPr lang="fr-CA" sz="2400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la navigation dans le guide</a:t>
            </a:r>
          </a:p>
          <a:p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Ancrage visuel : le phare, inspiré de l’</a:t>
            </a:r>
            <a:r>
              <a:rPr lang="fr-CA" baseline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de Claude Boucher (2015)</a:t>
            </a:r>
            <a:endParaRPr lang="fr-CA" baseline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Représentation réaliste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la francisation des adultes</a:t>
            </a:r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</a:t>
            </a:r>
          </a:p>
          <a:p>
            <a:pPr marL="1168400" lvl="1"/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Exemples pour les quatre compétences langagières</a:t>
            </a:r>
          </a:p>
          <a:p>
            <a:pPr marL="1168400" lvl="1"/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Exemples de types de rétroaction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variés</a:t>
            </a:r>
            <a:endParaRPr lang="fr-CA" baseline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itle 1" descr="Green painted background">
            <a:extLst>
              <a:ext uri="{FF2B5EF4-FFF2-40B4-BE49-F238E27FC236}">
                <a16:creationId xmlns:a16="http://schemas.microsoft.com/office/drawing/2014/main" id="{88FA01E8-EB18-C8F0-6CAE-793AA5A2EA4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Souhaits supplémentaires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85D492-3B4C-9EF2-B740-98F243687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2887" y="43"/>
            <a:ext cx="4534533" cy="2555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D8BFED-CB07-9379-B663-0280AB0BC16C}"/>
              </a:ext>
            </a:extLst>
          </p:cNvPr>
          <p:cNvSpPr txBox="1"/>
          <p:nvPr/>
        </p:nvSpPr>
        <p:spPr>
          <a:xfrm>
            <a:off x="990600" y="6138610"/>
            <a:ext cx="10933176" cy="646331"/>
          </a:xfrm>
          <a:prstGeom prst="rect">
            <a:avLst/>
          </a:prstGeom>
          <a:solidFill>
            <a:srgbClr val="C8DAC8"/>
          </a:solidFill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2060"/>
                </a:solidFill>
              </a:rPr>
              <a:t>Boucher, C. (2015). La rétroaction : élément phare pour l'apprentissage de nos étudiants. </a:t>
            </a:r>
            <a:r>
              <a:rPr lang="fr-CA" i="1" dirty="0">
                <a:solidFill>
                  <a:srgbClr val="002060"/>
                </a:solidFill>
              </a:rPr>
              <a:t>Le Tableau.</a:t>
            </a:r>
            <a:r>
              <a:rPr lang="fr-CA" dirty="0">
                <a:solidFill>
                  <a:srgbClr val="002060"/>
                </a:solidFill>
              </a:rPr>
              <a:t> </a:t>
            </a:r>
            <a:r>
              <a:rPr lang="fr-CA" i="1" dirty="0">
                <a:solidFill>
                  <a:srgbClr val="002060"/>
                </a:solidFill>
              </a:rPr>
              <a:t>4</a:t>
            </a:r>
            <a:r>
              <a:rPr lang="fr-CA" dirty="0">
                <a:solidFill>
                  <a:srgbClr val="002060"/>
                </a:solidFill>
              </a:rPr>
              <a:t>(3). Repéré à </a:t>
            </a:r>
            <a:r>
              <a:rPr lang="fr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https://pedagogie.uquebec.ca/le-tableau/la-retroaction-element-phare-pour-lapprentissage-de-nos-etudiants</a:t>
            </a:r>
            <a:r>
              <a:rPr lang="fr-CA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7C412-B790-F45A-9827-0DC394A1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79A021-C738-D144-549B-030C0B559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7848" y="2178998"/>
            <a:ext cx="5733802" cy="4086048"/>
          </a:xfrm>
          <a:prstGeom prst="rect">
            <a:avLst/>
          </a:prstGeom>
        </p:spPr>
      </p:pic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22A0DB20-BA2D-7493-051E-D42CF9F1529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5713" cy="132556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la structure globale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lowchart: Off-page Connector 6">
            <a:extLst>
              <a:ext uri="{FF2B5EF4-FFF2-40B4-BE49-F238E27FC236}">
                <a16:creationId xmlns:a16="http://schemas.microsoft.com/office/drawing/2014/main" id="{BCA2678D-9E22-4F8F-ECE2-CDABC5AAE898}"/>
              </a:ext>
            </a:extLst>
          </p:cNvPr>
          <p:cNvSpPr/>
          <p:nvPr/>
        </p:nvSpPr>
        <p:spPr>
          <a:xfrm rot="5400000">
            <a:off x="10901759" y="3487222"/>
            <a:ext cx="599282" cy="1355300"/>
          </a:xfrm>
          <a:prstGeom prst="flowChartOffpageConnector">
            <a:avLst/>
          </a:prstGeom>
          <a:solidFill>
            <a:srgbClr val="A0C09B"/>
          </a:solidFill>
          <a:ln>
            <a:solidFill>
              <a:srgbClr val="318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A" b="1">
                <a:solidFill>
                  <a:schemeClr val="bg2"/>
                </a:solidFill>
              </a:rPr>
              <a:t>élève</a:t>
            </a:r>
            <a:endParaRPr lang="fr-CA" sz="1200" b="1">
              <a:solidFill>
                <a:schemeClr val="bg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7E633-06B0-7892-9BDD-49F2175E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45350"/>
            <a:ext cx="102338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en sablier : 11 chapitres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soutien à l’apprentissage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qu’est la rétroaction</a:t>
            </a:r>
            <a:endParaRPr lang="fr-CA" baseline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AutoNum type="arabicPeriod"/>
            </a:pPr>
            <a:r>
              <a:rPr lang="fr-CA" baseline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rétroaction pertinente et efficace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L’appropriation de la rétroaction par l’élève 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planification de la rétroaction</a:t>
            </a:r>
            <a:endParaRPr lang="fr-CA" baseline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ressources sur la rétroaction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Ressources supplémentaires 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Références</a:t>
            </a:r>
          </a:p>
          <a:p>
            <a:pPr marL="914400" lvl="1" indent="-457200">
              <a:buAutoNum type="arabicPeriod"/>
            </a:pP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A6EBAA-B5E0-4DB1-41E6-7C1933A6BEC8}"/>
              </a:ext>
            </a:extLst>
          </p:cNvPr>
          <p:cNvSpPr txBox="1"/>
          <p:nvPr/>
        </p:nvSpPr>
        <p:spPr>
          <a:xfrm rot="19821943">
            <a:off x="7534749" y="2218661"/>
            <a:ext cx="183474" cy="460303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082E47-3594-F5C3-EE5C-336DAAAC8BF8}"/>
              </a:ext>
            </a:extLst>
          </p:cNvPr>
          <p:cNvSpPr txBox="1"/>
          <p:nvPr/>
        </p:nvSpPr>
        <p:spPr>
          <a:xfrm rot="19207684">
            <a:off x="7929384" y="2573520"/>
            <a:ext cx="45719" cy="40450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15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Green painted background">
            <a:extLst>
              <a:ext uri="{FF2B5EF4-FFF2-40B4-BE49-F238E27FC236}">
                <a16:creationId xmlns:a16="http://schemas.microsoft.com/office/drawing/2014/main" id="{7AFA1895-D597-7093-47E2-96E5D20986A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20090" cy="1325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Contenus du guide : un soutien à l’utilisation</a:t>
            </a:r>
            <a:endParaRPr lang="fr-CA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773E04-AE3A-4639-0437-5DD3A6B87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6" y="1845082"/>
            <a:ext cx="9073271" cy="50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087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9|6.2|7.6|4.7"/>
</p:tagLst>
</file>

<file path=ppt/theme/theme1.xml><?xml version="1.0" encoding="utf-8"?>
<a:theme xmlns:a="http://schemas.openxmlformats.org/drawingml/2006/main" name="Depth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1586</Words>
  <Application>Microsoft Office PowerPoint</Application>
  <PresentationFormat>Grand écran</PresentationFormat>
  <Paragraphs>153</Paragraphs>
  <Slides>28</Slides>
  <Notes>23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Corbel</vt:lpstr>
      <vt:lpstr>Depth</vt:lpstr>
      <vt:lpstr>Thème Office</vt:lpstr>
      <vt:lpstr>1_Depth</vt:lpstr>
      <vt:lpstr>Concevoir un guide de soutien  à l’apprentissage portant sur la rétroaction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4e fiche-exemple de rétroaction par compétence langagière : pour la production écrite</vt:lpstr>
      <vt:lpstr>Un exemple de rétroaction adaptée au niveau 5</vt:lpstr>
      <vt:lpstr>Présentation PowerPoint</vt:lpstr>
      <vt:lpstr>Présentation PowerPoint</vt:lpstr>
      <vt:lpstr>Présentation PowerPoint</vt:lpstr>
      <vt:lpstr>Références </vt:lpstr>
      <vt:lpstr>Références </vt:lpstr>
      <vt:lpstr>Références </vt:lpstr>
      <vt:lpstr>Annexe 1</vt:lpstr>
      <vt:lpstr>Annexe 1</vt:lpstr>
      <vt:lpstr>Annexe 2</vt:lpstr>
      <vt:lpstr>Annexe 2</vt:lpstr>
      <vt:lpstr>Annexe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Caroline Mezzetta</dc:creator>
  <cp:lastModifiedBy>Patrick Plante</cp:lastModifiedBy>
  <cp:revision>118</cp:revision>
  <dcterms:created xsi:type="dcterms:W3CDTF">2026-01-13T01:43:40Z</dcterms:created>
  <dcterms:modified xsi:type="dcterms:W3CDTF">2026-04-09T20:34:50Z</dcterms:modified>
</cp:coreProperties>
</file>