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90" r:id="rId3"/>
    <p:sldId id="257" r:id="rId4"/>
    <p:sldId id="259" r:id="rId5"/>
    <p:sldId id="265" r:id="rId6"/>
    <p:sldId id="263" r:id="rId7"/>
    <p:sldId id="274" r:id="rId8"/>
    <p:sldId id="275" r:id="rId9"/>
    <p:sldId id="279" r:id="rId10"/>
    <p:sldId id="281" r:id="rId11"/>
    <p:sldId id="276" r:id="rId12"/>
    <p:sldId id="277" r:id="rId13"/>
    <p:sldId id="278" r:id="rId14"/>
    <p:sldId id="282" r:id="rId15"/>
    <p:sldId id="286" r:id="rId16"/>
    <p:sldId id="283" r:id="rId17"/>
    <p:sldId id="284" r:id="rId18"/>
    <p:sldId id="285" r:id="rId19"/>
    <p:sldId id="287" r:id="rId20"/>
    <p:sldId id="288" r:id="rId21"/>
    <p:sldId id="289" r:id="rId22"/>
    <p:sldId id="270" r:id="rId23"/>
    <p:sldId id="272" r:id="rId24"/>
    <p:sldId id="269" r:id="rId25"/>
    <p:sldId id="262" r:id="rId26"/>
    <p:sldId id="273" r:id="rId27"/>
    <p:sldId id="271" r:id="rId28"/>
    <p:sldId id="264" r:id="rId29"/>
    <p:sldId id="258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7"/>
    <p:restoredTop sz="94673"/>
  </p:normalViewPr>
  <p:slideViewPr>
    <p:cSldViewPr snapToGrid="0">
      <p:cViewPr varScale="1">
        <p:scale>
          <a:sx n="183" d="100"/>
          <a:sy n="183" d="100"/>
        </p:scale>
        <p:origin x="11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793E5C-B5F9-452A-BA6B-A63E36C70F3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12AB915-2BD6-4F7E-9E7A-25393DFA9BA3}">
      <dgm:prSet/>
      <dgm:spPr/>
      <dgm:t>
        <a:bodyPr/>
        <a:lstStyle/>
        <a:p>
          <a:r>
            <a:rPr lang="fr-FR"/>
            <a:t>Permet d’identifier rapidement les éléments souhaités à la suite d’une méthode de collecte de données</a:t>
          </a:r>
          <a:endParaRPr lang="en-US"/>
        </a:p>
      </dgm:t>
    </dgm:pt>
    <dgm:pt modelId="{E1B2850E-A25F-4D14-9B1E-F7BF3271F084}" type="parTrans" cxnId="{3A306831-27A5-4118-A60F-479FCCCDC4AD}">
      <dgm:prSet/>
      <dgm:spPr/>
      <dgm:t>
        <a:bodyPr/>
        <a:lstStyle/>
        <a:p>
          <a:endParaRPr lang="en-US"/>
        </a:p>
      </dgm:t>
    </dgm:pt>
    <dgm:pt modelId="{8E003696-18EC-4CEC-9675-C8782B356FFD}" type="sibTrans" cxnId="{3A306831-27A5-4118-A60F-479FCCCDC4AD}">
      <dgm:prSet/>
      <dgm:spPr/>
      <dgm:t>
        <a:bodyPr/>
        <a:lstStyle/>
        <a:p>
          <a:endParaRPr lang="en-US"/>
        </a:p>
      </dgm:t>
    </dgm:pt>
    <dgm:pt modelId="{F948F943-3B18-4F8A-82D6-DA7D59FEE193}">
      <dgm:prSet/>
      <dgm:spPr/>
      <dgm:t>
        <a:bodyPr/>
        <a:lstStyle/>
        <a:p>
          <a:r>
            <a:rPr lang="fr-FR"/>
            <a:t>Permet de réaliser les analyses de façon itérative</a:t>
          </a:r>
          <a:endParaRPr lang="en-US"/>
        </a:p>
      </dgm:t>
    </dgm:pt>
    <dgm:pt modelId="{548C904B-E5FE-475A-A18D-0379C74382C9}" type="parTrans" cxnId="{975D8FA4-AD29-4102-8572-46E2B97A3A73}">
      <dgm:prSet/>
      <dgm:spPr/>
      <dgm:t>
        <a:bodyPr/>
        <a:lstStyle/>
        <a:p>
          <a:endParaRPr lang="en-US"/>
        </a:p>
      </dgm:t>
    </dgm:pt>
    <dgm:pt modelId="{8B88A869-FE90-4F46-AB4F-8C9C9894E15C}" type="sibTrans" cxnId="{975D8FA4-AD29-4102-8572-46E2B97A3A73}">
      <dgm:prSet/>
      <dgm:spPr/>
      <dgm:t>
        <a:bodyPr/>
        <a:lstStyle/>
        <a:p>
          <a:endParaRPr lang="en-US"/>
        </a:p>
      </dgm:t>
    </dgm:pt>
    <dgm:pt modelId="{8E03863B-144C-4DE0-8127-7145E237C348}">
      <dgm:prSet/>
      <dgm:spPr/>
      <dgm:t>
        <a:bodyPr/>
        <a:lstStyle/>
        <a:p>
          <a:r>
            <a:rPr lang="fr-FR"/>
            <a:t>Facilite l’intégration du cadre théorique dans nos analyses</a:t>
          </a:r>
          <a:endParaRPr lang="en-US"/>
        </a:p>
      </dgm:t>
    </dgm:pt>
    <dgm:pt modelId="{128EEE0F-6912-4A4E-A880-821B3DDE0D42}" type="parTrans" cxnId="{5CB3C68A-63B5-4264-89FC-3766B01C62A8}">
      <dgm:prSet/>
      <dgm:spPr/>
      <dgm:t>
        <a:bodyPr/>
        <a:lstStyle/>
        <a:p>
          <a:endParaRPr lang="en-US"/>
        </a:p>
      </dgm:t>
    </dgm:pt>
    <dgm:pt modelId="{473C920D-6340-46C9-B852-52D8D9F9885F}" type="sibTrans" cxnId="{5CB3C68A-63B5-4264-89FC-3766B01C62A8}">
      <dgm:prSet/>
      <dgm:spPr/>
      <dgm:t>
        <a:bodyPr/>
        <a:lstStyle/>
        <a:p>
          <a:endParaRPr lang="en-US"/>
        </a:p>
      </dgm:t>
    </dgm:pt>
    <dgm:pt modelId="{BDBC4333-3251-4355-A8AE-A0C7BFEC0D82}">
      <dgm:prSet/>
      <dgm:spPr/>
      <dgm:t>
        <a:bodyPr/>
        <a:lstStyle/>
        <a:p>
          <a:r>
            <a:rPr lang="fr-FR"/>
            <a:t>Permet d’ajuster nos questions d’entrevue au fur et à mesure de nos découvertes pour aller plus loin</a:t>
          </a:r>
          <a:endParaRPr lang="en-US"/>
        </a:p>
      </dgm:t>
    </dgm:pt>
    <dgm:pt modelId="{B7D6FD5C-048F-4789-A17C-E418A0D943C6}" type="parTrans" cxnId="{A2950658-2E24-4601-AA51-78C28EB853A9}">
      <dgm:prSet/>
      <dgm:spPr/>
      <dgm:t>
        <a:bodyPr/>
        <a:lstStyle/>
        <a:p>
          <a:endParaRPr lang="en-US"/>
        </a:p>
      </dgm:t>
    </dgm:pt>
    <dgm:pt modelId="{0FA458A4-4000-4709-95B1-981F211481C4}" type="sibTrans" cxnId="{A2950658-2E24-4601-AA51-78C28EB853A9}">
      <dgm:prSet/>
      <dgm:spPr/>
      <dgm:t>
        <a:bodyPr/>
        <a:lstStyle/>
        <a:p>
          <a:endParaRPr lang="en-US"/>
        </a:p>
      </dgm:t>
    </dgm:pt>
    <dgm:pt modelId="{98050713-327A-40FD-9D8C-72CC0C3B1744}">
      <dgm:prSet/>
      <dgm:spPr/>
      <dgm:t>
        <a:bodyPr/>
        <a:lstStyle/>
        <a:p>
          <a:r>
            <a:rPr lang="fr-CA"/>
            <a:t>Encourage une posture réflexive et approfondie du chercheur</a:t>
          </a:r>
          <a:endParaRPr lang="en-US"/>
        </a:p>
      </dgm:t>
    </dgm:pt>
    <dgm:pt modelId="{FAF2D877-9B5B-4C93-AB7B-D69BD7E5CA41}" type="parTrans" cxnId="{A1E3A9D9-77AF-4007-AF77-AA9DAB150738}">
      <dgm:prSet/>
      <dgm:spPr/>
      <dgm:t>
        <a:bodyPr/>
        <a:lstStyle/>
        <a:p>
          <a:endParaRPr lang="en-US"/>
        </a:p>
      </dgm:t>
    </dgm:pt>
    <dgm:pt modelId="{14982C7E-60A9-4454-9A13-5124218447EC}" type="sibTrans" cxnId="{A1E3A9D9-77AF-4007-AF77-AA9DAB150738}">
      <dgm:prSet/>
      <dgm:spPr/>
      <dgm:t>
        <a:bodyPr/>
        <a:lstStyle/>
        <a:p>
          <a:endParaRPr lang="en-US"/>
        </a:p>
      </dgm:t>
    </dgm:pt>
    <dgm:pt modelId="{6CC96223-5CD7-2744-9BE4-5FFA5FFB2AA6}" type="pres">
      <dgm:prSet presAssocID="{F2793E5C-B5F9-452A-BA6B-A63E36C70F34}" presName="vert0" presStyleCnt="0">
        <dgm:presLayoutVars>
          <dgm:dir/>
          <dgm:animOne val="branch"/>
          <dgm:animLvl val="lvl"/>
        </dgm:presLayoutVars>
      </dgm:prSet>
      <dgm:spPr/>
    </dgm:pt>
    <dgm:pt modelId="{96FB5015-6BB5-1C42-B057-1972DD2ABD86}" type="pres">
      <dgm:prSet presAssocID="{D12AB915-2BD6-4F7E-9E7A-25393DFA9BA3}" presName="thickLine" presStyleLbl="alignNode1" presStyleIdx="0" presStyleCnt="5"/>
      <dgm:spPr/>
    </dgm:pt>
    <dgm:pt modelId="{32EBF7D3-5B94-D64B-A1F0-F36E9ED8DE70}" type="pres">
      <dgm:prSet presAssocID="{D12AB915-2BD6-4F7E-9E7A-25393DFA9BA3}" presName="horz1" presStyleCnt="0"/>
      <dgm:spPr/>
    </dgm:pt>
    <dgm:pt modelId="{0583CE52-D038-6740-B6AF-F4B9A23DA9CD}" type="pres">
      <dgm:prSet presAssocID="{D12AB915-2BD6-4F7E-9E7A-25393DFA9BA3}" presName="tx1" presStyleLbl="revTx" presStyleIdx="0" presStyleCnt="5"/>
      <dgm:spPr/>
    </dgm:pt>
    <dgm:pt modelId="{D14F8CA3-425C-5047-A889-2FEA7D5F5334}" type="pres">
      <dgm:prSet presAssocID="{D12AB915-2BD6-4F7E-9E7A-25393DFA9BA3}" presName="vert1" presStyleCnt="0"/>
      <dgm:spPr/>
    </dgm:pt>
    <dgm:pt modelId="{695578E4-DF98-B245-B360-4302D25D499A}" type="pres">
      <dgm:prSet presAssocID="{F948F943-3B18-4F8A-82D6-DA7D59FEE193}" presName="thickLine" presStyleLbl="alignNode1" presStyleIdx="1" presStyleCnt="5"/>
      <dgm:spPr/>
    </dgm:pt>
    <dgm:pt modelId="{045BCBC2-1021-7A42-BED3-DEA0F0A8DA1A}" type="pres">
      <dgm:prSet presAssocID="{F948F943-3B18-4F8A-82D6-DA7D59FEE193}" presName="horz1" presStyleCnt="0"/>
      <dgm:spPr/>
    </dgm:pt>
    <dgm:pt modelId="{5DF0A317-3168-A743-8E49-4AD5A476C917}" type="pres">
      <dgm:prSet presAssocID="{F948F943-3B18-4F8A-82D6-DA7D59FEE193}" presName="tx1" presStyleLbl="revTx" presStyleIdx="1" presStyleCnt="5"/>
      <dgm:spPr/>
    </dgm:pt>
    <dgm:pt modelId="{2CF4B779-6E4D-164A-8FED-79C4F788C38B}" type="pres">
      <dgm:prSet presAssocID="{F948F943-3B18-4F8A-82D6-DA7D59FEE193}" presName="vert1" presStyleCnt="0"/>
      <dgm:spPr/>
    </dgm:pt>
    <dgm:pt modelId="{82CE34D9-CCF5-8647-8C07-92C93A1F6FE0}" type="pres">
      <dgm:prSet presAssocID="{8E03863B-144C-4DE0-8127-7145E237C348}" presName="thickLine" presStyleLbl="alignNode1" presStyleIdx="2" presStyleCnt="5"/>
      <dgm:spPr/>
    </dgm:pt>
    <dgm:pt modelId="{071E80E9-324A-6C4B-9490-6247A8D6AFA0}" type="pres">
      <dgm:prSet presAssocID="{8E03863B-144C-4DE0-8127-7145E237C348}" presName="horz1" presStyleCnt="0"/>
      <dgm:spPr/>
    </dgm:pt>
    <dgm:pt modelId="{0513AB46-955F-D24A-A1FA-647FD56C4F83}" type="pres">
      <dgm:prSet presAssocID="{8E03863B-144C-4DE0-8127-7145E237C348}" presName="tx1" presStyleLbl="revTx" presStyleIdx="2" presStyleCnt="5"/>
      <dgm:spPr/>
    </dgm:pt>
    <dgm:pt modelId="{94453295-F581-D84F-A695-73D3967CA7F7}" type="pres">
      <dgm:prSet presAssocID="{8E03863B-144C-4DE0-8127-7145E237C348}" presName="vert1" presStyleCnt="0"/>
      <dgm:spPr/>
    </dgm:pt>
    <dgm:pt modelId="{7BD8C0A2-9A44-A442-A36D-495F769EFC8D}" type="pres">
      <dgm:prSet presAssocID="{BDBC4333-3251-4355-A8AE-A0C7BFEC0D82}" presName="thickLine" presStyleLbl="alignNode1" presStyleIdx="3" presStyleCnt="5"/>
      <dgm:spPr/>
    </dgm:pt>
    <dgm:pt modelId="{20ECE557-9916-9F4C-B8C7-62947410DE8E}" type="pres">
      <dgm:prSet presAssocID="{BDBC4333-3251-4355-A8AE-A0C7BFEC0D82}" presName="horz1" presStyleCnt="0"/>
      <dgm:spPr/>
    </dgm:pt>
    <dgm:pt modelId="{2BBDC62B-FA15-D04E-A894-F7B539F556E6}" type="pres">
      <dgm:prSet presAssocID="{BDBC4333-3251-4355-A8AE-A0C7BFEC0D82}" presName="tx1" presStyleLbl="revTx" presStyleIdx="3" presStyleCnt="5"/>
      <dgm:spPr/>
    </dgm:pt>
    <dgm:pt modelId="{E42DBD19-AD48-0F4C-A820-B046EE8D1BDB}" type="pres">
      <dgm:prSet presAssocID="{BDBC4333-3251-4355-A8AE-A0C7BFEC0D82}" presName="vert1" presStyleCnt="0"/>
      <dgm:spPr/>
    </dgm:pt>
    <dgm:pt modelId="{911C008A-5C7D-7549-8243-209F1C7FBF42}" type="pres">
      <dgm:prSet presAssocID="{98050713-327A-40FD-9D8C-72CC0C3B1744}" presName="thickLine" presStyleLbl="alignNode1" presStyleIdx="4" presStyleCnt="5"/>
      <dgm:spPr/>
    </dgm:pt>
    <dgm:pt modelId="{330FC811-952D-BF4D-911F-9572EE06BFDC}" type="pres">
      <dgm:prSet presAssocID="{98050713-327A-40FD-9D8C-72CC0C3B1744}" presName="horz1" presStyleCnt="0"/>
      <dgm:spPr/>
    </dgm:pt>
    <dgm:pt modelId="{A40852C1-672C-2F41-8D9B-BBEAAA62A7CD}" type="pres">
      <dgm:prSet presAssocID="{98050713-327A-40FD-9D8C-72CC0C3B1744}" presName="tx1" presStyleLbl="revTx" presStyleIdx="4" presStyleCnt="5"/>
      <dgm:spPr/>
    </dgm:pt>
    <dgm:pt modelId="{EEE996B9-FF64-C941-9E44-07EF1F734D2B}" type="pres">
      <dgm:prSet presAssocID="{98050713-327A-40FD-9D8C-72CC0C3B1744}" presName="vert1" presStyleCnt="0"/>
      <dgm:spPr/>
    </dgm:pt>
  </dgm:ptLst>
  <dgm:cxnLst>
    <dgm:cxn modelId="{13C47F29-540D-D048-B2E1-C831FDCC18CE}" type="presOf" srcId="{BDBC4333-3251-4355-A8AE-A0C7BFEC0D82}" destId="{2BBDC62B-FA15-D04E-A894-F7B539F556E6}" srcOrd="0" destOrd="0" presId="urn:microsoft.com/office/officeart/2008/layout/LinedList"/>
    <dgm:cxn modelId="{3A306831-27A5-4118-A60F-479FCCCDC4AD}" srcId="{F2793E5C-B5F9-452A-BA6B-A63E36C70F34}" destId="{D12AB915-2BD6-4F7E-9E7A-25393DFA9BA3}" srcOrd="0" destOrd="0" parTransId="{E1B2850E-A25F-4D14-9B1E-F7BF3271F084}" sibTransId="{8E003696-18EC-4CEC-9675-C8782B356FFD}"/>
    <dgm:cxn modelId="{31FEA031-FB80-394A-9AE7-7871FF28A517}" type="presOf" srcId="{D12AB915-2BD6-4F7E-9E7A-25393DFA9BA3}" destId="{0583CE52-D038-6740-B6AF-F4B9A23DA9CD}" srcOrd="0" destOrd="0" presId="urn:microsoft.com/office/officeart/2008/layout/LinedList"/>
    <dgm:cxn modelId="{A2950658-2E24-4601-AA51-78C28EB853A9}" srcId="{F2793E5C-B5F9-452A-BA6B-A63E36C70F34}" destId="{BDBC4333-3251-4355-A8AE-A0C7BFEC0D82}" srcOrd="3" destOrd="0" parTransId="{B7D6FD5C-048F-4789-A17C-E418A0D943C6}" sibTransId="{0FA458A4-4000-4709-95B1-981F211481C4}"/>
    <dgm:cxn modelId="{5CB3C68A-63B5-4264-89FC-3766B01C62A8}" srcId="{F2793E5C-B5F9-452A-BA6B-A63E36C70F34}" destId="{8E03863B-144C-4DE0-8127-7145E237C348}" srcOrd="2" destOrd="0" parTransId="{128EEE0F-6912-4A4E-A880-821B3DDE0D42}" sibTransId="{473C920D-6340-46C9-B852-52D8D9F9885F}"/>
    <dgm:cxn modelId="{975D8FA4-AD29-4102-8572-46E2B97A3A73}" srcId="{F2793E5C-B5F9-452A-BA6B-A63E36C70F34}" destId="{F948F943-3B18-4F8A-82D6-DA7D59FEE193}" srcOrd="1" destOrd="0" parTransId="{548C904B-E5FE-475A-A18D-0379C74382C9}" sibTransId="{8B88A869-FE90-4F46-AB4F-8C9C9894E15C}"/>
    <dgm:cxn modelId="{17F522D0-FBD0-494E-AB1A-83F904890AF1}" type="presOf" srcId="{8E03863B-144C-4DE0-8127-7145E237C348}" destId="{0513AB46-955F-D24A-A1FA-647FD56C4F83}" srcOrd="0" destOrd="0" presId="urn:microsoft.com/office/officeart/2008/layout/LinedList"/>
    <dgm:cxn modelId="{A1E3A9D9-77AF-4007-AF77-AA9DAB150738}" srcId="{F2793E5C-B5F9-452A-BA6B-A63E36C70F34}" destId="{98050713-327A-40FD-9D8C-72CC0C3B1744}" srcOrd="4" destOrd="0" parTransId="{FAF2D877-9B5B-4C93-AB7B-D69BD7E5CA41}" sibTransId="{14982C7E-60A9-4454-9A13-5124218447EC}"/>
    <dgm:cxn modelId="{CFA4FCE0-59CC-8649-A445-E0B1B627F261}" type="presOf" srcId="{F2793E5C-B5F9-452A-BA6B-A63E36C70F34}" destId="{6CC96223-5CD7-2744-9BE4-5FFA5FFB2AA6}" srcOrd="0" destOrd="0" presId="urn:microsoft.com/office/officeart/2008/layout/LinedList"/>
    <dgm:cxn modelId="{77A18AE6-2D9B-EC4A-AD5E-EFE319B1CB45}" type="presOf" srcId="{F948F943-3B18-4F8A-82D6-DA7D59FEE193}" destId="{5DF0A317-3168-A743-8E49-4AD5A476C917}" srcOrd="0" destOrd="0" presId="urn:microsoft.com/office/officeart/2008/layout/LinedList"/>
    <dgm:cxn modelId="{E9E52DFD-1E01-F648-989F-5885A09C0176}" type="presOf" srcId="{98050713-327A-40FD-9D8C-72CC0C3B1744}" destId="{A40852C1-672C-2F41-8D9B-BBEAAA62A7CD}" srcOrd="0" destOrd="0" presId="urn:microsoft.com/office/officeart/2008/layout/LinedList"/>
    <dgm:cxn modelId="{31E6C37A-CC95-5B4A-BA58-F9162CDF9084}" type="presParOf" srcId="{6CC96223-5CD7-2744-9BE4-5FFA5FFB2AA6}" destId="{96FB5015-6BB5-1C42-B057-1972DD2ABD86}" srcOrd="0" destOrd="0" presId="urn:microsoft.com/office/officeart/2008/layout/LinedList"/>
    <dgm:cxn modelId="{7C8E8507-1019-7049-B1CB-94CB0BF65AC0}" type="presParOf" srcId="{6CC96223-5CD7-2744-9BE4-5FFA5FFB2AA6}" destId="{32EBF7D3-5B94-D64B-A1F0-F36E9ED8DE70}" srcOrd="1" destOrd="0" presId="urn:microsoft.com/office/officeart/2008/layout/LinedList"/>
    <dgm:cxn modelId="{AE2F2DF0-4758-AA47-9E16-05F4E666936D}" type="presParOf" srcId="{32EBF7D3-5B94-D64B-A1F0-F36E9ED8DE70}" destId="{0583CE52-D038-6740-B6AF-F4B9A23DA9CD}" srcOrd="0" destOrd="0" presId="urn:microsoft.com/office/officeart/2008/layout/LinedList"/>
    <dgm:cxn modelId="{BACCF98D-A945-5D40-B5A0-9AD90B2D863F}" type="presParOf" srcId="{32EBF7D3-5B94-D64B-A1F0-F36E9ED8DE70}" destId="{D14F8CA3-425C-5047-A889-2FEA7D5F5334}" srcOrd="1" destOrd="0" presId="urn:microsoft.com/office/officeart/2008/layout/LinedList"/>
    <dgm:cxn modelId="{E3909B29-E62B-664F-A8DC-FA31F86C09F4}" type="presParOf" srcId="{6CC96223-5CD7-2744-9BE4-5FFA5FFB2AA6}" destId="{695578E4-DF98-B245-B360-4302D25D499A}" srcOrd="2" destOrd="0" presId="urn:microsoft.com/office/officeart/2008/layout/LinedList"/>
    <dgm:cxn modelId="{03D37943-E95A-784C-80EA-B6DFEB018D6D}" type="presParOf" srcId="{6CC96223-5CD7-2744-9BE4-5FFA5FFB2AA6}" destId="{045BCBC2-1021-7A42-BED3-DEA0F0A8DA1A}" srcOrd="3" destOrd="0" presId="urn:microsoft.com/office/officeart/2008/layout/LinedList"/>
    <dgm:cxn modelId="{C5989812-67B0-374C-B91D-4DE287E26DDE}" type="presParOf" srcId="{045BCBC2-1021-7A42-BED3-DEA0F0A8DA1A}" destId="{5DF0A317-3168-A743-8E49-4AD5A476C917}" srcOrd="0" destOrd="0" presId="urn:microsoft.com/office/officeart/2008/layout/LinedList"/>
    <dgm:cxn modelId="{6F32912E-C985-564F-A01F-0F5E29A017E6}" type="presParOf" srcId="{045BCBC2-1021-7A42-BED3-DEA0F0A8DA1A}" destId="{2CF4B779-6E4D-164A-8FED-79C4F788C38B}" srcOrd="1" destOrd="0" presId="urn:microsoft.com/office/officeart/2008/layout/LinedList"/>
    <dgm:cxn modelId="{CFC05C22-1832-3947-AF85-B58135297877}" type="presParOf" srcId="{6CC96223-5CD7-2744-9BE4-5FFA5FFB2AA6}" destId="{82CE34D9-CCF5-8647-8C07-92C93A1F6FE0}" srcOrd="4" destOrd="0" presId="urn:microsoft.com/office/officeart/2008/layout/LinedList"/>
    <dgm:cxn modelId="{74DBF092-7F5F-9845-8674-F9570109ED53}" type="presParOf" srcId="{6CC96223-5CD7-2744-9BE4-5FFA5FFB2AA6}" destId="{071E80E9-324A-6C4B-9490-6247A8D6AFA0}" srcOrd="5" destOrd="0" presId="urn:microsoft.com/office/officeart/2008/layout/LinedList"/>
    <dgm:cxn modelId="{1F8CF926-549D-4A4C-8E01-6962C733E61A}" type="presParOf" srcId="{071E80E9-324A-6C4B-9490-6247A8D6AFA0}" destId="{0513AB46-955F-D24A-A1FA-647FD56C4F83}" srcOrd="0" destOrd="0" presId="urn:microsoft.com/office/officeart/2008/layout/LinedList"/>
    <dgm:cxn modelId="{1DDDF2A8-FAEC-2B4F-9CD3-35E232AA0090}" type="presParOf" srcId="{071E80E9-324A-6C4B-9490-6247A8D6AFA0}" destId="{94453295-F581-D84F-A695-73D3967CA7F7}" srcOrd="1" destOrd="0" presId="urn:microsoft.com/office/officeart/2008/layout/LinedList"/>
    <dgm:cxn modelId="{EF0BE86F-327D-1343-884C-00DB65E6B00B}" type="presParOf" srcId="{6CC96223-5CD7-2744-9BE4-5FFA5FFB2AA6}" destId="{7BD8C0A2-9A44-A442-A36D-495F769EFC8D}" srcOrd="6" destOrd="0" presId="urn:microsoft.com/office/officeart/2008/layout/LinedList"/>
    <dgm:cxn modelId="{1BA49723-F070-8F4C-80BF-E0961DA7DEAD}" type="presParOf" srcId="{6CC96223-5CD7-2744-9BE4-5FFA5FFB2AA6}" destId="{20ECE557-9916-9F4C-B8C7-62947410DE8E}" srcOrd="7" destOrd="0" presId="urn:microsoft.com/office/officeart/2008/layout/LinedList"/>
    <dgm:cxn modelId="{6EAC0660-2E90-0541-89E1-909208B7EF47}" type="presParOf" srcId="{20ECE557-9916-9F4C-B8C7-62947410DE8E}" destId="{2BBDC62B-FA15-D04E-A894-F7B539F556E6}" srcOrd="0" destOrd="0" presId="urn:microsoft.com/office/officeart/2008/layout/LinedList"/>
    <dgm:cxn modelId="{6FE83DEF-E582-7646-A5B2-413163A32672}" type="presParOf" srcId="{20ECE557-9916-9F4C-B8C7-62947410DE8E}" destId="{E42DBD19-AD48-0F4C-A820-B046EE8D1BDB}" srcOrd="1" destOrd="0" presId="urn:microsoft.com/office/officeart/2008/layout/LinedList"/>
    <dgm:cxn modelId="{FE57FC31-28BD-B845-872C-F642BD0EBDEE}" type="presParOf" srcId="{6CC96223-5CD7-2744-9BE4-5FFA5FFB2AA6}" destId="{911C008A-5C7D-7549-8243-209F1C7FBF42}" srcOrd="8" destOrd="0" presId="urn:microsoft.com/office/officeart/2008/layout/LinedList"/>
    <dgm:cxn modelId="{E608FF89-69AF-2E4B-AB09-C57FDA1CDE4F}" type="presParOf" srcId="{6CC96223-5CD7-2744-9BE4-5FFA5FFB2AA6}" destId="{330FC811-952D-BF4D-911F-9572EE06BFDC}" srcOrd="9" destOrd="0" presId="urn:microsoft.com/office/officeart/2008/layout/LinedList"/>
    <dgm:cxn modelId="{ACD9FDD6-EE4E-A342-86D5-BDC1E0A62863}" type="presParOf" srcId="{330FC811-952D-BF4D-911F-9572EE06BFDC}" destId="{A40852C1-672C-2F41-8D9B-BBEAAA62A7CD}" srcOrd="0" destOrd="0" presId="urn:microsoft.com/office/officeart/2008/layout/LinedList"/>
    <dgm:cxn modelId="{6018640B-C37E-6A40-B211-38101711FF4C}" type="presParOf" srcId="{330FC811-952D-BF4D-911F-9572EE06BFDC}" destId="{EEE996B9-FF64-C941-9E44-07EF1F734D2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B28263-9950-4D44-844F-73431B711F9D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F9DDCC54-CA64-4894-B241-0D5B2ED71B9F}">
      <dgm:prSet/>
      <dgm:spPr/>
      <dgm:t>
        <a:bodyPr/>
        <a:lstStyle/>
        <a:p>
          <a:r>
            <a:rPr lang="fr-FR"/>
            <a:t>Codage en double aveugle</a:t>
          </a:r>
          <a:endParaRPr lang="en-US"/>
        </a:p>
      </dgm:t>
    </dgm:pt>
    <dgm:pt modelId="{BFD60A76-3C91-4CF2-AB41-98602A2FC2A6}" type="parTrans" cxnId="{22E1B996-7CE2-47C2-93F8-B060A14BAB17}">
      <dgm:prSet/>
      <dgm:spPr/>
      <dgm:t>
        <a:bodyPr/>
        <a:lstStyle/>
        <a:p>
          <a:endParaRPr lang="en-US"/>
        </a:p>
      </dgm:t>
    </dgm:pt>
    <dgm:pt modelId="{39AFCCF5-50E2-406D-B457-B24EB603C21C}" type="sibTrans" cxnId="{22E1B996-7CE2-47C2-93F8-B060A14BAB17}">
      <dgm:prSet/>
      <dgm:spPr/>
      <dgm:t>
        <a:bodyPr/>
        <a:lstStyle/>
        <a:p>
          <a:endParaRPr lang="en-US"/>
        </a:p>
      </dgm:t>
    </dgm:pt>
    <dgm:pt modelId="{A30ACB7B-D165-4283-9FB0-5F15DFFCDC5D}">
      <dgm:prSet/>
      <dgm:spPr/>
      <dgm:t>
        <a:bodyPr/>
        <a:lstStyle/>
        <a:p>
          <a:r>
            <a:rPr lang="fr-FR"/>
            <a:t>Codage d’extrait en double aveugle (ex. 20%)</a:t>
          </a:r>
          <a:endParaRPr lang="en-US"/>
        </a:p>
      </dgm:t>
    </dgm:pt>
    <dgm:pt modelId="{94DA6ADD-555E-4FB9-ACD3-066C1CA0E858}" type="parTrans" cxnId="{89CEF5DA-983D-4A0C-99CA-D37FFD44F666}">
      <dgm:prSet/>
      <dgm:spPr/>
      <dgm:t>
        <a:bodyPr/>
        <a:lstStyle/>
        <a:p>
          <a:endParaRPr lang="en-US"/>
        </a:p>
      </dgm:t>
    </dgm:pt>
    <dgm:pt modelId="{3A5F2C7A-FBF0-45EA-83E6-4D6AF95B4BFE}" type="sibTrans" cxnId="{89CEF5DA-983D-4A0C-99CA-D37FFD44F666}">
      <dgm:prSet/>
      <dgm:spPr/>
      <dgm:t>
        <a:bodyPr/>
        <a:lstStyle/>
        <a:p>
          <a:endParaRPr lang="en-US"/>
        </a:p>
      </dgm:t>
    </dgm:pt>
    <dgm:pt modelId="{7F452F30-5B6A-4A73-B47D-D395B87F9423}">
      <dgm:prSet/>
      <dgm:spPr/>
      <dgm:t>
        <a:bodyPr/>
        <a:lstStyle/>
        <a:p>
          <a:r>
            <a:rPr lang="fr-FR"/>
            <a:t>Analyse collective</a:t>
          </a:r>
          <a:endParaRPr lang="en-US"/>
        </a:p>
      </dgm:t>
    </dgm:pt>
    <dgm:pt modelId="{290CC5C1-F2D0-4925-942B-637ACD5A135B}" type="parTrans" cxnId="{27BF52CD-C270-4AFF-BAFB-3D5FD246A9DC}">
      <dgm:prSet/>
      <dgm:spPr/>
      <dgm:t>
        <a:bodyPr/>
        <a:lstStyle/>
        <a:p>
          <a:endParaRPr lang="en-US"/>
        </a:p>
      </dgm:t>
    </dgm:pt>
    <dgm:pt modelId="{7D90B784-CC5C-45F2-93E0-8708028A9197}" type="sibTrans" cxnId="{27BF52CD-C270-4AFF-BAFB-3D5FD246A9DC}">
      <dgm:prSet/>
      <dgm:spPr/>
      <dgm:t>
        <a:bodyPr/>
        <a:lstStyle/>
        <a:p>
          <a:endParaRPr lang="en-US"/>
        </a:p>
      </dgm:t>
    </dgm:pt>
    <dgm:pt modelId="{EFB6B54D-464C-EB44-A781-6C23D26130C6}" type="pres">
      <dgm:prSet presAssocID="{9EB28263-9950-4D44-844F-73431B711F9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F2D14EE-8191-4F42-AA3E-B4427971F4CE}" type="pres">
      <dgm:prSet presAssocID="{F9DDCC54-CA64-4894-B241-0D5B2ED71B9F}" presName="hierRoot1" presStyleCnt="0"/>
      <dgm:spPr/>
    </dgm:pt>
    <dgm:pt modelId="{A7FBAEBC-0D01-5C4E-84AD-B11B9CE49A57}" type="pres">
      <dgm:prSet presAssocID="{F9DDCC54-CA64-4894-B241-0D5B2ED71B9F}" presName="composite" presStyleCnt="0"/>
      <dgm:spPr/>
    </dgm:pt>
    <dgm:pt modelId="{DC55EBA8-CCB7-474A-AB2B-DE90808C7343}" type="pres">
      <dgm:prSet presAssocID="{F9DDCC54-CA64-4894-B241-0D5B2ED71B9F}" presName="background" presStyleLbl="node0" presStyleIdx="0" presStyleCnt="3"/>
      <dgm:spPr/>
    </dgm:pt>
    <dgm:pt modelId="{527C8800-96C6-BB4C-BD86-0F78A404A65F}" type="pres">
      <dgm:prSet presAssocID="{F9DDCC54-CA64-4894-B241-0D5B2ED71B9F}" presName="text" presStyleLbl="fgAcc0" presStyleIdx="0" presStyleCnt="3">
        <dgm:presLayoutVars>
          <dgm:chPref val="3"/>
        </dgm:presLayoutVars>
      </dgm:prSet>
      <dgm:spPr/>
    </dgm:pt>
    <dgm:pt modelId="{A862A180-B8A0-3442-9266-70F0E4FEF3AD}" type="pres">
      <dgm:prSet presAssocID="{F9DDCC54-CA64-4894-B241-0D5B2ED71B9F}" presName="hierChild2" presStyleCnt="0"/>
      <dgm:spPr/>
    </dgm:pt>
    <dgm:pt modelId="{A63BE025-AD62-D14F-9747-88D1968A7572}" type="pres">
      <dgm:prSet presAssocID="{A30ACB7B-D165-4283-9FB0-5F15DFFCDC5D}" presName="hierRoot1" presStyleCnt="0"/>
      <dgm:spPr/>
    </dgm:pt>
    <dgm:pt modelId="{4C00394D-C783-3C40-8AB0-62382FB284A5}" type="pres">
      <dgm:prSet presAssocID="{A30ACB7B-D165-4283-9FB0-5F15DFFCDC5D}" presName="composite" presStyleCnt="0"/>
      <dgm:spPr/>
    </dgm:pt>
    <dgm:pt modelId="{25F1C62D-2C49-824B-8C1D-EE5A9FBCAC6F}" type="pres">
      <dgm:prSet presAssocID="{A30ACB7B-D165-4283-9FB0-5F15DFFCDC5D}" presName="background" presStyleLbl="node0" presStyleIdx="1" presStyleCnt="3"/>
      <dgm:spPr/>
    </dgm:pt>
    <dgm:pt modelId="{935FC39F-1515-934B-BCDB-CA58FB5EFC67}" type="pres">
      <dgm:prSet presAssocID="{A30ACB7B-D165-4283-9FB0-5F15DFFCDC5D}" presName="text" presStyleLbl="fgAcc0" presStyleIdx="1" presStyleCnt="3">
        <dgm:presLayoutVars>
          <dgm:chPref val="3"/>
        </dgm:presLayoutVars>
      </dgm:prSet>
      <dgm:spPr/>
    </dgm:pt>
    <dgm:pt modelId="{DB3CA8AD-3B2F-374E-8B69-E015E6EDE8CD}" type="pres">
      <dgm:prSet presAssocID="{A30ACB7B-D165-4283-9FB0-5F15DFFCDC5D}" presName="hierChild2" presStyleCnt="0"/>
      <dgm:spPr/>
    </dgm:pt>
    <dgm:pt modelId="{1AFA9C34-44A5-604D-A36A-E084962808BB}" type="pres">
      <dgm:prSet presAssocID="{7F452F30-5B6A-4A73-B47D-D395B87F9423}" presName="hierRoot1" presStyleCnt="0"/>
      <dgm:spPr/>
    </dgm:pt>
    <dgm:pt modelId="{6C8C606C-8286-A541-8B24-7C5468AE07C8}" type="pres">
      <dgm:prSet presAssocID="{7F452F30-5B6A-4A73-B47D-D395B87F9423}" presName="composite" presStyleCnt="0"/>
      <dgm:spPr/>
    </dgm:pt>
    <dgm:pt modelId="{53FC0DD1-8633-B94B-939E-093E5655F115}" type="pres">
      <dgm:prSet presAssocID="{7F452F30-5B6A-4A73-B47D-D395B87F9423}" presName="background" presStyleLbl="node0" presStyleIdx="2" presStyleCnt="3"/>
      <dgm:spPr/>
    </dgm:pt>
    <dgm:pt modelId="{211CAB5A-15B5-F149-A2E9-53BCCAD67943}" type="pres">
      <dgm:prSet presAssocID="{7F452F30-5B6A-4A73-B47D-D395B87F9423}" presName="text" presStyleLbl="fgAcc0" presStyleIdx="2" presStyleCnt="3">
        <dgm:presLayoutVars>
          <dgm:chPref val="3"/>
        </dgm:presLayoutVars>
      </dgm:prSet>
      <dgm:spPr/>
    </dgm:pt>
    <dgm:pt modelId="{85FADB9D-94EE-4D48-A32B-CED2AE496B74}" type="pres">
      <dgm:prSet presAssocID="{7F452F30-5B6A-4A73-B47D-D395B87F9423}" presName="hierChild2" presStyleCnt="0"/>
      <dgm:spPr/>
    </dgm:pt>
  </dgm:ptLst>
  <dgm:cxnLst>
    <dgm:cxn modelId="{B08DE00A-9D48-A846-80F5-C84A5701755D}" type="presOf" srcId="{A30ACB7B-D165-4283-9FB0-5F15DFFCDC5D}" destId="{935FC39F-1515-934B-BCDB-CA58FB5EFC67}" srcOrd="0" destOrd="0" presId="urn:microsoft.com/office/officeart/2005/8/layout/hierarchy1"/>
    <dgm:cxn modelId="{6BFC844D-43B7-6149-96F3-359D738646BB}" type="presOf" srcId="{9EB28263-9950-4D44-844F-73431B711F9D}" destId="{EFB6B54D-464C-EB44-A781-6C23D26130C6}" srcOrd="0" destOrd="0" presId="urn:microsoft.com/office/officeart/2005/8/layout/hierarchy1"/>
    <dgm:cxn modelId="{53499967-4A85-6A44-9F5C-95417E737818}" type="presOf" srcId="{F9DDCC54-CA64-4894-B241-0D5B2ED71B9F}" destId="{527C8800-96C6-BB4C-BD86-0F78A404A65F}" srcOrd="0" destOrd="0" presId="urn:microsoft.com/office/officeart/2005/8/layout/hierarchy1"/>
    <dgm:cxn modelId="{22E1B996-7CE2-47C2-93F8-B060A14BAB17}" srcId="{9EB28263-9950-4D44-844F-73431B711F9D}" destId="{F9DDCC54-CA64-4894-B241-0D5B2ED71B9F}" srcOrd="0" destOrd="0" parTransId="{BFD60A76-3C91-4CF2-AB41-98602A2FC2A6}" sibTransId="{39AFCCF5-50E2-406D-B457-B24EB603C21C}"/>
    <dgm:cxn modelId="{44676B9B-D43A-DC4A-A549-CE348DDD8D21}" type="presOf" srcId="{7F452F30-5B6A-4A73-B47D-D395B87F9423}" destId="{211CAB5A-15B5-F149-A2E9-53BCCAD67943}" srcOrd="0" destOrd="0" presId="urn:microsoft.com/office/officeart/2005/8/layout/hierarchy1"/>
    <dgm:cxn modelId="{27BF52CD-C270-4AFF-BAFB-3D5FD246A9DC}" srcId="{9EB28263-9950-4D44-844F-73431B711F9D}" destId="{7F452F30-5B6A-4A73-B47D-D395B87F9423}" srcOrd="2" destOrd="0" parTransId="{290CC5C1-F2D0-4925-942B-637ACD5A135B}" sibTransId="{7D90B784-CC5C-45F2-93E0-8708028A9197}"/>
    <dgm:cxn modelId="{89CEF5DA-983D-4A0C-99CA-D37FFD44F666}" srcId="{9EB28263-9950-4D44-844F-73431B711F9D}" destId="{A30ACB7B-D165-4283-9FB0-5F15DFFCDC5D}" srcOrd="1" destOrd="0" parTransId="{94DA6ADD-555E-4FB9-ACD3-066C1CA0E858}" sibTransId="{3A5F2C7A-FBF0-45EA-83E6-4D6AF95B4BFE}"/>
    <dgm:cxn modelId="{0DF97F0C-02CE-EE40-B4B8-0C53E5B98E80}" type="presParOf" srcId="{EFB6B54D-464C-EB44-A781-6C23D26130C6}" destId="{6F2D14EE-8191-4F42-AA3E-B4427971F4CE}" srcOrd="0" destOrd="0" presId="urn:microsoft.com/office/officeart/2005/8/layout/hierarchy1"/>
    <dgm:cxn modelId="{5775E950-DC8D-F347-96FB-C65C6A38EEFD}" type="presParOf" srcId="{6F2D14EE-8191-4F42-AA3E-B4427971F4CE}" destId="{A7FBAEBC-0D01-5C4E-84AD-B11B9CE49A57}" srcOrd="0" destOrd="0" presId="urn:microsoft.com/office/officeart/2005/8/layout/hierarchy1"/>
    <dgm:cxn modelId="{AD46639A-0B09-864D-85B8-5B3FE1611F41}" type="presParOf" srcId="{A7FBAEBC-0D01-5C4E-84AD-B11B9CE49A57}" destId="{DC55EBA8-CCB7-474A-AB2B-DE90808C7343}" srcOrd="0" destOrd="0" presId="urn:microsoft.com/office/officeart/2005/8/layout/hierarchy1"/>
    <dgm:cxn modelId="{A0E7D9AC-D6E0-1F44-A052-112639555B13}" type="presParOf" srcId="{A7FBAEBC-0D01-5C4E-84AD-B11B9CE49A57}" destId="{527C8800-96C6-BB4C-BD86-0F78A404A65F}" srcOrd="1" destOrd="0" presId="urn:microsoft.com/office/officeart/2005/8/layout/hierarchy1"/>
    <dgm:cxn modelId="{5D926611-5C9F-6044-A4D3-603522C2CA2F}" type="presParOf" srcId="{6F2D14EE-8191-4F42-AA3E-B4427971F4CE}" destId="{A862A180-B8A0-3442-9266-70F0E4FEF3AD}" srcOrd="1" destOrd="0" presId="urn:microsoft.com/office/officeart/2005/8/layout/hierarchy1"/>
    <dgm:cxn modelId="{BD5F7FC4-10AA-4441-B45D-909E7B3EF5F7}" type="presParOf" srcId="{EFB6B54D-464C-EB44-A781-6C23D26130C6}" destId="{A63BE025-AD62-D14F-9747-88D1968A7572}" srcOrd="1" destOrd="0" presId="urn:microsoft.com/office/officeart/2005/8/layout/hierarchy1"/>
    <dgm:cxn modelId="{9EFB509C-9C7D-2640-83CE-5EE73136FC61}" type="presParOf" srcId="{A63BE025-AD62-D14F-9747-88D1968A7572}" destId="{4C00394D-C783-3C40-8AB0-62382FB284A5}" srcOrd="0" destOrd="0" presId="urn:microsoft.com/office/officeart/2005/8/layout/hierarchy1"/>
    <dgm:cxn modelId="{2FB23E67-C88A-734E-B8F5-DAD5F879D73A}" type="presParOf" srcId="{4C00394D-C783-3C40-8AB0-62382FB284A5}" destId="{25F1C62D-2C49-824B-8C1D-EE5A9FBCAC6F}" srcOrd="0" destOrd="0" presId="urn:microsoft.com/office/officeart/2005/8/layout/hierarchy1"/>
    <dgm:cxn modelId="{A7ADCD01-242E-9B4F-AA96-6775760D23B1}" type="presParOf" srcId="{4C00394D-C783-3C40-8AB0-62382FB284A5}" destId="{935FC39F-1515-934B-BCDB-CA58FB5EFC67}" srcOrd="1" destOrd="0" presId="urn:microsoft.com/office/officeart/2005/8/layout/hierarchy1"/>
    <dgm:cxn modelId="{FADEC2EA-673F-8046-97AC-E74D0BFA5048}" type="presParOf" srcId="{A63BE025-AD62-D14F-9747-88D1968A7572}" destId="{DB3CA8AD-3B2F-374E-8B69-E015E6EDE8CD}" srcOrd="1" destOrd="0" presId="urn:microsoft.com/office/officeart/2005/8/layout/hierarchy1"/>
    <dgm:cxn modelId="{514A0F72-B646-C848-B3ED-72EA780F353B}" type="presParOf" srcId="{EFB6B54D-464C-EB44-A781-6C23D26130C6}" destId="{1AFA9C34-44A5-604D-A36A-E084962808BB}" srcOrd="2" destOrd="0" presId="urn:microsoft.com/office/officeart/2005/8/layout/hierarchy1"/>
    <dgm:cxn modelId="{A42AFA49-7CF6-B24B-97A8-F6401D82248E}" type="presParOf" srcId="{1AFA9C34-44A5-604D-A36A-E084962808BB}" destId="{6C8C606C-8286-A541-8B24-7C5468AE07C8}" srcOrd="0" destOrd="0" presId="urn:microsoft.com/office/officeart/2005/8/layout/hierarchy1"/>
    <dgm:cxn modelId="{B84FB355-6C7F-5341-B3B3-9910FE755AC6}" type="presParOf" srcId="{6C8C606C-8286-A541-8B24-7C5468AE07C8}" destId="{53FC0DD1-8633-B94B-939E-093E5655F115}" srcOrd="0" destOrd="0" presId="urn:microsoft.com/office/officeart/2005/8/layout/hierarchy1"/>
    <dgm:cxn modelId="{F936427B-305C-AE47-9E34-CFD1D49F719D}" type="presParOf" srcId="{6C8C606C-8286-A541-8B24-7C5468AE07C8}" destId="{211CAB5A-15B5-F149-A2E9-53BCCAD67943}" srcOrd="1" destOrd="0" presId="urn:microsoft.com/office/officeart/2005/8/layout/hierarchy1"/>
    <dgm:cxn modelId="{B3852687-DE20-684C-BDB3-D6836FD19891}" type="presParOf" srcId="{1AFA9C34-44A5-604D-A36A-E084962808BB}" destId="{85FADB9D-94EE-4D48-A32B-CED2AE496B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B5015-6BB5-1C42-B057-1972DD2ABD86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83CE52-D038-6740-B6AF-F4B9A23DA9CD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Permet d’identifier rapidement les éléments souhaités à la suite d’une méthode de collecte de données</a:t>
          </a:r>
          <a:endParaRPr lang="en-US" sz="2400" kern="1200"/>
        </a:p>
      </dsp:txBody>
      <dsp:txXfrm>
        <a:off x="0" y="531"/>
        <a:ext cx="10515600" cy="870055"/>
      </dsp:txXfrm>
    </dsp:sp>
    <dsp:sp modelId="{695578E4-DF98-B245-B360-4302D25D499A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F0A317-3168-A743-8E49-4AD5A476C917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Permet de réaliser les analyses de façon itérative</a:t>
          </a:r>
          <a:endParaRPr lang="en-US" sz="2400" kern="1200"/>
        </a:p>
      </dsp:txBody>
      <dsp:txXfrm>
        <a:off x="0" y="870586"/>
        <a:ext cx="10515600" cy="870055"/>
      </dsp:txXfrm>
    </dsp:sp>
    <dsp:sp modelId="{82CE34D9-CCF5-8647-8C07-92C93A1F6FE0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3AB46-955F-D24A-A1FA-647FD56C4F83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Facilite l’intégration du cadre théorique dans nos analyses</a:t>
          </a:r>
          <a:endParaRPr lang="en-US" sz="2400" kern="1200"/>
        </a:p>
      </dsp:txBody>
      <dsp:txXfrm>
        <a:off x="0" y="1740641"/>
        <a:ext cx="10515600" cy="870055"/>
      </dsp:txXfrm>
    </dsp:sp>
    <dsp:sp modelId="{7BD8C0A2-9A44-A442-A36D-495F769EFC8D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BDC62B-FA15-D04E-A894-F7B539F556E6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Permet d’ajuster nos questions d’entrevue au fur et à mesure de nos découvertes pour aller plus loin</a:t>
          </a:r>
          <a:endParaRPr lang="en-US" sz="2400" kern="1200"/>
        </a:p>
      </dsp:txBody>
      <dsp:txXfrm>
        <a:off x="0" y="2610696"/>
        <a:ext cx="10515600" cy="870055"/>
      </dsp:txXfrm>
    </dsp:sp>
    <dsp:sp modelId="{911C008A-5C7D-7549-8243-209F1C7FBF42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0852C1-672C-2F41-8D9B-BBEAAA62A7CD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/>
            <a:t>Encourage une posture réflexive et approfondie du chercheur</a:t>
          </a:r>
          <a:endParaRPr lang="en-US" sz="2400" kern="1200"/>
        </a:p>
      </dsp:txBody>
      <dsp:txXfrm>
        <a:off x="0" y="3480751"/>
        <a:ext cx="10515600" cy="8700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5EBA8-CCB7-474A-AB2B-DE90808C7343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7C8800-96C6-BB4C-BD86-0F78A404A65F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/>
            <a:t>Codage en double aveugle</a:t>
          </a:r>
          <a:endParaRPr lang="en-US" sz="2700" kern="1200"/>
        </a:p>
      </dsp:txBody>
      <dsp:txXfrm>
        <a:off x="378614" y="886531"/>
        <a:ext cx="2810360" cy="1744948"/>
      </dsp:txXfrm>
    </dsp:sp>
    <dsp:sp modelId="{25F1C62D-2C49-824B-8C1D-EE5A9FBCAC6F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5FC39F-1515-934B-BCDB-CA58FB5EFC67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/>
            <a:t>Codage d’extrait en double aveugle (ex. 20%)</a:t>
          </a:r>
          <a:endParaRPr lang="en-US" sz="2700" kern="1200"/>
        </a:p>
      </dsp:txBody>
      <dsp:txXfrm>
        <a:off x="3946203" y="886531"/>
        <a:ext cx="2810360" cy="1744948"/>
      </dsp:txXfrm>
    </dsp:sp>
    <dsp:sp modelId="{53FC0DD1-8633-B94B-939E-093E5655F115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1CAB5A-15B5-F149-A2E9-53BCCAD67943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/>
            <a:t>Analyse collective</a:t>
          </a:r>
          <a:endParaRPr lang="en-US" sz="2700" kern="1200"/>
        </a:p>
      </dsp:txBody>
      <dsp:txXfrm>
        <a:off x="7513791" y="886531"/>
        <a:ext cx="2810360" cy="1744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A7C64-4BA5-E747-8DA9-40395CAD7D58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9F702-A17C-BD48-AF4E-37AF127DE0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1821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Pierre Paillé et Alex Mucchielli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9F702-A17C-BD48-AF4E-37AF127DE0D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95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BDA68D-E15F-727C-F983-ED3DA8435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F3F19E7-3609-C703-E811-83154B7ED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CE1076-5938-9FA0-0BA4-038EBA208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8664-8563-0E43-9471-5A71E68B2E6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6535A4-C04D-2765-9DAD-4CF161C5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54A39B-58DA-2308-796A-CAC3C6745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226E-CF45-6B40-9B22-0718DA4461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673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4F252F-AC21-D114-5EB7-1FA881ECE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B0ABD0-17F5-2D4C-6542-42FB521DD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CD4EBB-82B9-7F11-E156-FFC89AD5A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8664-8563-0E43-9471-5A71E68B2E6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5B382F-FD29-BDD0-E7D1-9E0056499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79D9C3-DA7C-22E7-6130-5BAA9FDC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226E-CF45-6B40-9B22-0718DA4461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45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20EFAC9-5C6B-A343-840E-728C685F66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0CB1DDE-DD5F-2143-5867-636F6C9F4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8009AE-2F0B-4B0B-504F-C76DCD3E9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8664-8563-0E43-9471-5A71E68B2E6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D0C3D6-E33C-FFDC-435B-4CBAA7A9C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55F3F0-4666-A0B7-E205-BB5DB8E57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226E-CF45-6B40-9B22-0718DA4461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845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47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4DD77D-4EBC-C232-E44F-E1946775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A38195-7E3F-4040-2C46-A97058A86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C65EF0-7BA0-3CAF-C8B3-EA38ACED6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8664-8563-0E43-9471-5A71E68B2E6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348B7A-BED8-1047-8ACF-E1E529DF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8CF73C-8662-F64D-F8B3-EEE6F477E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226E-CF45-6B40-9B22-0718DA4461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00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338DF8-FBFA-E144-D9EF-735C20FA7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3A8776-0D21-7CC4-6EB4-7AA16BEC8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F8E9C6-4F2F-1874-841F-0E8837720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8664-8563-0E43-9471-5A71E68B2E6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A016D8-747E-DEA1-A19D-AB02CF281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D38B15-49D4-ABB9-7411-CD52B67C0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226E-CF45-6B40-9B22-0718DA4461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220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6F2A1-9140-6A06-149A-BE5754322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EB1162-B912-69CD-91AF-2BB90AFE3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9D203B7-9B36-5E18-A8B6-544969EBA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CDA069-6AEC-D3C1-E1DA-0D43EDCD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8664-8563-0E43-9471-5A71E68B2E6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AC12B1-52E8-AFB7-EAEF-5EC9B78C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49E204-7CD1-6E29-9098-372A2544E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226E-CF45-6B40-9B22-0718DA4461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527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B5CC55-678D-8B98-3354-97D8B3CC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0C3DBC-C181-1424-AA94-8AE584387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669AD1-D49D-3A9F-316A-78916CE1F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684BAB-A509-2F1A-72F1-30268FFDE9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D56030B-B6D7-EEC9-73D7-6AE58DBD4C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499BB41-2B1E-CD63-8511-9958E5D82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8664-8563-0E43-9471-5A71E68B2E6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0AB0B49-78AC-C694-7201-646DF28EF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D3C564D-5BA5-D478-1462-9A8F07F75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226E-CF45-6B40-9B22-0718DA4461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74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365CDE-675F-4365-106E-1A346AB40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4ED2B2-1307-56A2-5D07-C1A6F33F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8664-8563-0E43-9471-5A71E68B2E6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4B0B5A-A517-A3FD-4095-831979985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EDF384-086C-709B-9CA0-54C2E1F6A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226E-CF45-6B40-9B22-0718DA4461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448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E15C361-92D7-5B7B-15FB-5AF97621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8664-8563-0E43-9471-5A71E68B2E6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8336E1E-9771-6FFA-0550-DBC5D7683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83CEA6-A20F-5A40-E8D4-B090B2DD6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226E-CF45-6B40-9B22-0718DA4461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512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B2C17C-F670-0790-B5F2-EBE6649E8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92C05B-C70A-1708-4D55-A51AB20F0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192C3F-8A4D-E9E0-BD57-51FF1A373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9C4B36-C937-6DAA-C126-3D7EDC3F0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8664-8563-0E43-9471-5A71E68B2E6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7A7C315-7706-6A72-70D3-CAE61A2AB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92F397-8F4C-182C-42E4-A5BE5F815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226E-CF45-6B40-9B22-0718DA4461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054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8E5F48-05F2-A355-D289-DE0700FB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E76EDCF-435F-3BD1-A818-BC459A84F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82F4F0C-4BC8-AEC4-A607-E7944661A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7DA2B8-494F-3711-D9CE-09780019B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8664-8563-0E43-9471-5A71E68B2E6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D8D106-EAAD-8378-810D-1EEFD919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186872-1290-BF60-52BA-D4E4AE71C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B226E-CF45-6B40-9B22-0718DA4461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98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8FDB4E6-F3D6-C0CC-D56E-7ED96BA0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EA0286-603B-52E9-BE1A-B3061AD60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A794B2-914A-6D20-145F-3B08978E7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F88664-8563-0E43-9471-5A71E68B2E61}" type="datetimeFigureOut">
              <a:rPr lang="fr-FR" smtClean="0"/>
              <a:t>30/01/2026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AA53C4-3D37-2855-8210-541AC7D6FA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4D5803-D400-559B-DE88-F0FEC358B6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1B226E-CF45-6B40-9B22-0718DA4461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14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karine.latulippe@teluq.ca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fr/@brookecagle?utm_source=unsplash&amp;utm_medium=referral&amp;utm_content=creditCopyText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fr/photos/trois-personnes-assises-devant-la-table-riant-ensemble-g1Kr4Ozfoac?utm_source=unsplash&amp;utm_medium=referral&amp;utm_content=creditCopyText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fr/@maurogigliphoto?utm_source=unsplash&amp;utm_medium=referral&amp;utm_content=creditCopyText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fr/photos/horloge-analogique-ronde-noir-et-blanc-1JX4J_kq7sU?utm_source=unsplash&amp;utm_medium=referral&amp;utm_content=creditCopyText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ging.jmir.org/2022/3/e24376/" TargetMode="External"/><Relationship Id="rId2" Type="http://schemas.openxmlformats.org/officeDocument/2006/relationships/hyperlink" Target="https://aging.jmir.org/2019/2/e12314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fr/@glenncarstenspeters?utm_source=unsplash&amp;utm_medium=referral&amp;utm_content=creditCopyText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fr/photos/personne-ecrivant-une-liste-de-choses-a-faire-sur-le-livre-RLw-UC03Gwc?utm_source=unsplash&amp;utm_medium=referral&amp;utm_content=creditCopyTex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4C1AAF-E4A8-791C-E8C9-079CC438ED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CA" b="1" dirty="0"/>
              <a:t>Analyser autrement grâce au questionnement analytique</a:t>
            </a:r>
            <a:br>
              <a:rPr lang="en-US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ED6EA9-7A4D-BF2B-BA59-E010673A48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CA" dirty="0"/>
              <a:t>Dans le cadre des Webinaires TED-FAD – I-TEQ</a:t>
            </a:r>
          </a:p>
          <a:p>
            <a:r>
              <a:rPr lang="fr-CA" dirty="0"/>
              <a:t>30 janvier 2026</a:t>
            </a:r>
          </a:p>
          <a:p>
            <a:r>
              <a:rPr lang="fr-CA" dirty="0"/>
              <a:t>Par Karine Latulippe</a:t>
            </a:r>
          </a:p>
          <a:p>
            <a:r>
              <a:rPr lang="fr-CA" dirty="0">
                <a:hlinkClick r:id="rId2"/>
              </a:rPr>
              <a:t>karine.latulippe@teluq.ca</a:t>
            </a:r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0FFFAB-4AC2-1013-90DC-12CB5459C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5349875"/>
            <a:ext cx="73152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86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644BFD-D22E-4019-B666-387DA51A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795635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1F9770F-0CE3-1198-65B3-840A54D42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000" b="18154"/>
          <a:stretch>
            <a:fillRect/>
          </a:stretch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7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6F2002F-17EE-5F87-86FF-FBDD850A6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fr-FR" sz="3700"/>
              <a:t>Exemples d’utilisation (Projet tablette)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8B99C7-C450-39F8-5B82-F24F229C7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fr-CA" sz="2000"/>
              <a:t>Objectifs de l’étude</a:t>
            </a:r>
          </a:p>
          <a:p>
            <a:pPr lvl="1"/>
            <a:r>
              <a:rPr lang="fr-CA" sz="2000"/>
              <a:t>Explorer la valeur ajoutée de l’utilisation de la visioconférence mobile en comparaison avec la procédure standard seule</a:t>
            </a:r>
          </a:p>
          <a:p>
            <a:pPr lvl="1"/>
            <a:r>
              <a:rPr lang="fr-CA" sz="2000"/>
              <a:t>Documenter la faisabilité clinique de l’utilisation de la visioconférence mobile pour l’évaluation des environnements domiciliaires des patients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D06E39E-F535-7BE7-CAE3-3C5479647A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81" r="2599" b="2"/>
          <a:stretch>
            <a:fillRect/>
          </a:stretch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90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9FFFA81-15DC-E0E5-2696-815E35250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390" b="1385"/>
          <a:stretch>
            <a:fillRect/>
          </a:stretch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0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202C211-89CF-AE56-8F76-A384049C9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5" y="1559831"/>
            <a:ext cx="4742993" cy="373219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AC4A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D3E57BAF-986D-AA58-8A54-0C38C4ED1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240" y="1123527"/>
            <a:ext cx="468682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19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318630B-1303-7CCE-D427-773980213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fr-FR" sz="3700"/>
              <a:t>Exemple d’utilisation (Projet SoTL)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C2EAB1-CF2C-DDF6-F002-2EAF3EB95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fr-FR" sz="2000"/>
              <a:t>Objectif de l’étude : </a:t>
            </a:r>
            <a:r>
              <a:rPr lang="fr-CA" sz="2000"/>
              <a:t>Comprendre l’expérience d’apprentissage d’étudiant.es inscrit.es dans un cours de méthodologie de recherche offert à distance, de façon asynchrone et à visée interdisciplinaire ayant pour objectif de développer des compétences en recherche qualitative.</a:t>
            </a:r>
            <a:endParaRPr lang="fr-FR" sz="2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4E0899-244D-CE1A-EB5F-7CCFD8ECB5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62" r="4981" b="1"/>
          <a:stretch>
            <a:fillRect/>
          </a:stretch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A588777-F955-2BB3-6902-E57EFB2B1438}"/>
              </a:ext>
            </a:extLst>
          </p:cNvPr>
          <p:cNvSpPr txBox="1"/>
          <p:nvPr/>
        </p:nvSpPr>
        <p:spPr>
          <a:xfrm>
            <a:off x="8119597" y="6469552"/>
            <a:ext cx="2791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/>
              <a:t>Photo de </a:t>
            </a:r>
            <a:r>
              <a:rPr lang="fr-CA" sz="1200" dirty="0">
                <a:hlinkClick r:id="rId3"/>
              </a:rPr>
              <a:t>Brooke Cagle</a:t>
            </a:r>
            <a:r>
              <a:rPr lang="fr-CA" sz="1200" dirty="0"/>
              <a:t> sur </a:t>
            </a:r>
            <a:r>
              <a:rPr lang="fr-CA" sz="1200" dirty="0">
                <a:hlinkClick r:id="rId4"/>
              </a:rPr>
              <a:t>Unsplash</a:t>
            </a:r>
            <a:r>
              <a:rPr lang="fr-CA" sz="1200" dirty="0"/>
              <a:t>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473358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3506AE1-32CD-8CC6-C0E8-1FD275B2D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542" b="6291"/>
          <a:stretch>
            <a:fillRect/>
          </a:stretch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CF95DD6A-E431-4E88-A777-87E3F4F3AE16}"/>
              </a:ext>
            </a:extLst>
          </p:cNvPr>
          <p:cNvSpPr txBox="1"/>
          <p:nvPr/>
        </p:nvSpPr>
        <p:spPr>
          <a:xfrm>
            <a:off x="8246098" y="5965352"/>
            <a:ext cx="3349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Image générée par Nano Banana pro (Gemini)</a:t>
            </a:r>
          </a:p>
        </p:txBody>
      </p:sp>
    </p:spTree>
    <p:extLst>
      <p:ext uri="{BB962C8B-B14F-4D97-AF65-F5344CB8AC3E}">
        <p14:creationId xmlns:p14="http://schemas.microsoft.com/office/powerpoint/2010/main" val="3998983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25F70A0-1323-0147-C126-E0532C5AC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2744614" cy="4680583"/>
          </a:xfrm>
        </p:spPr>
        <p:txBody>
          <a:bodyPr anchor="ctr">
            <a:normAutofit/>
          </a:bodyPr>
          <a:lstStyle/>
          <a:p>
            <a:r>
              <a:rPr lang="fr-FR" dirty="0"/>
              <a:t>Canevas </a:t>
            </a:r>
            <a:r>
              <a:rPr lang="fr-FR" dirty="0" err="1"/>
              <a:t>investigatif</a:t>
            </a:r>
            <a:r>
              <a:rPr lang="fr-FR" dirty="0"/>
              <a:t> V1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56EA13-F972-8C66-F0E7-76834C512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5114" y="715021"/>
            <a:ext cx="7138634" cy="5205490"/>
          </a:xfrm>
        </p:spPr>
        <p:txBody>
          <a:bodyPr anchor="ctr">
            <a:normAutofit lnSpcReduction="10000"/>
          </a:bodyPr>
          <a:lstStyle/>
          <a:p>
            <a:pPr marL="0" indent="0" fontAlgn="base">
              <a:buNone/>
            </a:pPr>
            <a:r>
              <a:rPr lang="fr-CA" sz="800" dirty="0"/>
              <a:t> </a:t>
            </a:r>
          </a:p>
          <a:p>
            <a:pPr fontAlgn="base"/>
            <a:r>
              <a:rPr lang="fr-CA" sz="1200" dirty="0"/>
              <a:t>1-Quels éléments du cours (ressources, journal de recherche, modalités pédagogiques et évaluatives…) ont été appréciés par les </a:t>
            </a:r>
            <a:r>
              <a:rPr lang="fr-CA" sz="1200" dirty="0" err="1"/>
              <a:t>étudiants.es</a:t>
            </a:r>
            <a:r>
              <a:rPr lang="fr-CA" sz="1200" dirty="0"/>
              <a:t> ? </a:t>
            </a:r>
          </a:p>
          <a:p>
            <a:pPr fontAlgn="base"/>
            <a:r>
              <a:rPr lang="fr-CA" sz="1200" dirty="0"/>
              <a:t>2-Quels éléments du cours (ressources, journal de recherche, modalités pédagogiques et évaluatives…) n’ont pas été appréciés par les </a:t>
            </a:r>
            <a:r>
              <a:rPr lang="fr-CA" sz="1200" dirty="0" err="1"/>
              <a:t>étudiants.es</a:t>
            </a:r>
            <a:r>
              <a:rPr lang="fr-CA" sz="1200" dirty="0"/>
              <a:t> ? </a:t>
            </a:r>
          </a:p>
          <a:p>
            <a:pPr fontAlgn="base"/>
            <a:r>
              <a:rPr lang="fr-CA" sz="1200" dirty="0"/>
              <a:t>3-Quels sont les indicateurs qui démontrent le développement des compétences des </a:t>
            </a:r>
            <a:r>
              <a:rPr lang="fr-CA" sz="1200" dirty="0" err="1"/>
              <a:t>étudiants.es</a:t>
            </a:r>
            <a:r>
              <a:rPr lang="fr-CA" sz="1200" dirty="0"/>
              <a:t> en recherche qualitative ? </a:t>
            </a:r>
          </a:p>
          <a:p>
            <a:pPr fontAlgn="base"/>
            <a:r>
              <a:rPr lang="fr-CA" sz="1200" dirty="0"/>
              <a:t>4-Quels éléments du cours (ressources, journal de recherche, modalités pédagogiques et évaluatives…) ont favorisé le développement des compétences des </a:t>
            </a:r>
            <a:r>
              <a:rPr lang="fr-CA" sz="1200" dirty="0" err="1"/>
              <a:t>étudiants.es</a:t>
            </a:r>
            <a:r>
              <a:rPr lang="fr-CA" sz="1200" dirty="0"/>
              <a:t> en recherche qualitative ? </a:t>
            </a:r>
          </a:p>
          <a:p>
            <a:pPr fontAlgn="base"/>
            <a:r>
              <a:rPr lang="fr-CA" sz="1200" dirty="0"/>
              <a:t>5-Quels éléments du cours ont représenté un défi dans le développement des compétences des </a:t>
            </a:r>
            <a:r>
              <a:rPr lang="fr-CA" sz="1200" dirty="0" err="1"/>
              <a:t>étudiant.es</a:t>
            </a:r>
            <a:r>
              <a:rPr lang="fr-CA" sz="1200" dirty="0"/>
              <a:t> en recherche qualitative ? </a:t>
            </a:r>
          </a:p>
          <a:p>
            <a:pPr fontAlgn="base"/>
            <a:r>
              <a:rPr lang="fr-CA" sz="1200" dirty="0">
                <a:highlight>
                  <a:srgbClr val="FFFF00"/>
                </a:highlight>
              </a:rPr>
              <a:t>6-Est-ce que le raisonnement (ou démarche réflexive) des </a:t>
            </a:r>
            <a:r>
              <a:rPr lang="fr-CA" sz="1200" dirty="0" err="1">
                <a:highlight>
                  <a:srgbClr val="FFFF00"/>
                </a:highlight>
              </a:rPr>
              <a:t>étudiants.es</a:t>
            </a:r>
            <a:r>
              <a:rPr lang="fr-CA" sz="1200" dirty="0">
                <a:highlight>
                  <a:srgbClr val="FFFF00"/>
                </a:highlight>
              </a:rPr>
              <a:t> en tant que </a:t>
            </a:r>
            <a:r>
              <a:rPr lang="fr-CA" sz="1200" dirty="0" err="1">
                <a:highlight>
                  <a:srgbClr val="FFFF00"/>
                </a:highlight>
              </a:rPr>
              <a:t>futur.es</a:t>
            </a:r>
            <a:r>
              <a:rPr lang="fr-CA" sz="1200" dirty="0">
                <a:highlight>
                  <a:srgbClr val="FFFF00"/>
                </a:highlight>
              </a:rPr>
              <a:t> </a:t>
            </a:r>
            <a:r>
              <a:rPr lang="fr-CA" sz="1200" dirty="0" err="1">
                <a:highlight>
                  <a:srgbClr val="FFFF00"/>
                </a:highlight>
              </a:rPr>
              <a:t>chercheur.es</a:t>
            </a:r>
            <a:r>
              <a:rPr lang="fr-CA" sz="1200" dirty="0">
                <a:highlight>
                  <a:srgbClr val="FFFF00"/>
                </a:highlight>
              </a:rPr>
              <a:t> en recherche qualitative a évolué à travers le cours ? </a:t>
            </a:r>
          </a:p>
          <a:p>
            <a:pPr fontAlgn="base"/>
            <a:r>
              <a:rPr lang="fr-CA" sz="1200" dirty="0"/>
              <a:t>7-Est-ce qu’ils ont apporté des changements dans leur projet tout au long du cours? Quelle est la nature de ces changements? Est-ce que ces changements, s’il y a lieu, améliorent la rigueur scientifique de leur recherche qualitative? </a:t>
            </a:r>
          </a:p>
          <a:p>
            <a:pPr fontAlgn="base"/>
            <a:r>
              <a:rPr lang="fr-CA" sz="1200" dirty="0"/>
              <a:t>8-Quels sont les éléments de preuve que l’</a:t>
            </a:r>
            <a:r>
              <a:rPr lang="fr-CA" sz="1200" dirty="0" err="1"/>
              <a:t>étudiant.e</a:t>
            </a:r>
            <a:r>
              <a:rPr lang="fr-CA" sz="1200" dirty="0"/>
              <a:t> s’est </a:t>
            </a:r>
            <a:r>
              <a:rPr lang="fr-CA" sz="1200" dirty="0" err="1"/>
              <a:t>approprié.e</a:t>
            </a:r>
            <a:r>
              <a:rPr lang="fr-CA" sz="1200" dirty="0"/>
              <a:t> les fondements et les meilleures pratiques de recherche qualitative de façon à pouvoir prendre des décisions justes et éclairées? </a:t>
            </a:r>
          </a:p>
          <a:p>
            <a:pPr fontAlgn="base"/>
            <a:r>
              <a:rPr lang="fr-CA" sz="1200" dirty="0"/>
              <a:t>9-Quelle est la différence entre leur définition de la recherche qualitative initiale et finale? </a:t>
            </a:r>
          </a:p>
          <a:p>
            <a:pPr fontAlgn="base"/>
            <a:r>
              <a:rPr lang="fr-CA" sz="1200" dirty="0"/>
              <a:t>10-Peut-on voir une évolution de la posture épistémologique à travers le journal de recherche? </a:t>
            </a:r>
          </a:p>
          <a:p>
            <a:pPr fontAlgn="base"/>
            <a:r>
              <a:rPr lang="fr-CA" sz="1200" dirty="0"/>
              <a:t>11-Est-ce que les réflexions de l’</a:t>
            </a:r>
            <a:r>
              <a:rPr lang="fr-CA" sz="1200" dirty="0" err="1"/>
              <a:t>étudiant.e</a:t>
            </a:r>
            <a:r>
              <a:rPr lang="fr-CA" sz="1200" dirty="0"/>
              <a:t> s’approfondissent tout au long du journal de recherche?  </a:t>
            </a:r>
          </a:p>
          <a:p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207464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79F6C33-6916-200E-BF34-F92A869DD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2827116" cy="4680583"/>
          </a:xfrm>
        </p:spPr>
        <p:txBody>
          <a:bodyPr anchor="ctr">
            <a:normAutofit/>
          </a:bodyPr>
          <a:lstStyle/>
          <a:p>
            <a:r>
              <a:rPr lang="fr-CA" sz="4800" dirty="0"/>
              <a:t>Canevas </a:t>
            </a:r>
            <a:br>
              <a:rPr lang="fr-CA" sz="4800" dirty="0"/>
            </a:br>
            <a:r>
              <a:rPr lang="fr-CA" sz="4800" dirty="0" err="1"/>
              <a:t>investigatif</a:t>
            </a:r>
            <a:r>
              <a:rPr lang="fr-CA" sz="4800" dirty="0"/>
              <a:t> V4 </a:t>
            </a:r>
            <a:endParaRPr lang="fr-FR" sz="4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C6997D-6E3E-904A-146F-4FFBCDF4D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5111" y="698968"/>
            <a:ext cx="7159261" cy="5618002"/>
          </a:xfrm>
        </p:spPr>
        <p:txBody>
          <a:bodyPr anchor="ctr">
            <a:normAutofit fontScale="92500" lnSpcReduction="10000"/>
          </a:bodyPr>
          <a:lstStyle/>
          <a:p>
            <a:pPr fontAlgn="base"/>
            <a:r>
              <a:rPr lang="fr-CA" sz="1200" dirty="0"/>
              <a:t>1-Quels éléments du cours (ressources, journal de recherche, modalités pédagogiques et évaluatives…)  été appréciés par les </a:t>
            </a:r>
            <a:r>
              <a:rPr lang="fr-CA" sz="1200" dirty="0" err="1"/>
              <a:t>étudiants.es</a:t>
            </a:r>
            <a:r>
              <a:rPr lang="fr-CA" sz="1200" dirty="0"/>
              <a:t>  ou ce que le cours a permis?   </a:t>
            </a:r>
          </a:p>
          <a:p>
            <a:pPr fontAlgn="base"/>
            <a:r>
              <a:rPr lang="fr-CA" sz="1200" dirty="0"/>
              <a:t>2-Quels éléments du cours (ressources, journal de recherche, modalités pédagogiques et évaluatives…) n’ont pas été appréciés par les </a:t>
            </a:r>
            <a:r>
              <a:rPr lang="fr-CA" sz="1200" dirty="0" err="1"/>
              <a:t>étudiants.es</a:t>
            </a:r>
            <a:r>
              <a:rPr lang="fr-CA" sz="1200" dirty="0"/>
              <a:t> ?  </a:t>
            </a:r>
          </a:p>
          <a:p>
            <a:pPr fontAlgn="base"/>
            <a:r>
              <a:rPr lang="fr-CA" sz="1200" dirty="0"/>
              <a:t>3-Est-ce que les </a:t>
            </a:r>
            <a:r>
              <a:rPr lang="fr-CA" sz="1200" dirty="0" err="1"/>
              <a:t>étudiant.es</a:t>
            </a:r>
            <a:r>
              <a:rPr lang="fr-CA" sz="1200" dirty="0"/>
              <a:t> démontrent un développement dans leurs compétences en recherche qualitative ?  </a:t>
            </a:r>
          </a:p>
          <a:p>
            <a:pPr fontAlgn="base"/>
            <a:r>
              <a:rPr lang="fr-CA" sz="1200" dirty="0"/>
              <a:t>Indicateurs  </a:t>
            </a:r>
          </a:p>
          <a:p>
            <a:pPr fontAlgn="base"/>
            <a:r>
              <a:rPr lang="fr-CA" sz="1200" dirty="0">
                <a:highlight>
                  <a:srgbClr val="FFFF00"/>
                </a:highlight>
              </a:rPr>
              <a:t>Faire les bons choix méthodologiques, savoir les justifier et les réajuster par la suite  </a:t>
            </a:r>
          </a:p>
          <a:p>
            <a:pPr fontAlgn="base"/>
            <a:r>
              <a:rPr lang="fr-CA" sz="1200" dirty="0">
                <a:highlight>
                  <a:srgbClr val="FFFF00"/>
                </a:highlight>
              </a:rPr>
              <a:t>Les appliquer selon les règles de l’art tout en étant réaliste  </a:t>
            </a:r>
          </a:p>
          <a:p>
            <a:pPr fontAlgn="base"/>
            <a:r>
              <a:rPr lang="fr-CA" sz="1200" dirty="0">
                <a:highlight>
                  <a:srgbClr val="FFFF00"/>
                </a:highlight>
              </a:rPr>
              <a:t>Développer et garder un esprit ouvert et critique  </a:t>
            </a:r>
          </a:p>
          <a:p>
            <a:pPr fontAlgn="base"/>
            <a:r>
              <a:rPr lang="fr-CA" sz="1200" dirty="0">
                <a:highlight>
                  <a:srgbClr val="FFFF00"/>
                </a:highlight>
              </a:rPr>
              <a:t>Utilise un vocabulaire (concepts) de plus en plus précis et juste au regard de la recherche qualitative </a:t>
            </a:r>
          </a:p>
          <a:p>
            <a:pPr fontAlgn="base"/>
            <a:r>
              <a:rPr lang="fr-CA" sz="1200" dirty="0">
                <a:highlight>
                  <a:srgbClr val="FFFF00"/>
                </a:highlight>
              </a:rPr>
              <a:t>Remet ses choix en question  </a:t>
            </a:r>
          </a:p>
          <a:p>
            <a:pPr fontAlgn="base"/>
            <a:r>
              <a:rPr lang="fr-CA" sz="1200" dirty="0"/>
              <a:t>4-Quels éléments du cours (ressources, journal de recherche, modalités pédagogiques et évaluatives…) ont favorisé le développement des compétences des </a:t>
            </a:r>
            <a:r>
              <a:rPr lang="fr-CA" sz="1200" dirty="0" err="1"/>
              <a:t>étudiants.es</a:t>
            </a:r>
            <a:r>
              <a:rPr lang="fr-CA" sz="1200" dirty="0"/>
              <a:t> en recherche qualitative ?  </a:t>
            </a:r>
          </a:p>
          <a:p>
            <a:pPr fontAlgn="base"/>
            <a:r>
              <a:rPr lang="fr-CA" sz="1200" dirty="0"/>
              <a:t>5-Quels éléments du cours ont représenté un défi dans le développement des compétences des </a:t>
            </a:r>
            <a:r>
              <a:rPr lang="fr-CA" sz="1200" dirty="0" err="1"/>
              <a:t>étudiant.es</a:t>
            </a:r>
            <a:r>
              <a:rPr lang="fr-CA" sz="1200" dirty="0"/>
              <a:t> en recherche qualitative ?  </a:t>
            </a:r>
          </a:p>
          <a:p>
            <a:pPr fontAlgn="base"/>
            <a:r>
              <a:rPr lang="fr-CA" sz="1200" dirty="0"/>
              <a:t>7-Est-ce qu’ils ont apporté des changements dans leur projet tout au long du cours? Quelle est la nature de ces changements? Est-ce que ces changements, s’il y a lieu, améliorent la rigueur scientifique de leur recherche qualitative? </a:t>
            </a:r>
          </a:p>
          <a:p>
            <a:pPr fontAlgn="base"/>
            <a:r>
              <a:rPr lang="fr-CA" sz="1200" dirty="0"/>
              <a:t>8-Quels sont les éléments de preuve que l’</a:t>
            </a:r>
            <a:r>
              <a:rPr lang="fr-CA" sz="1200" dirty="0" err="1"/>
              <a:t>étudiant.e</a:t>
            </a:r>
            <a:r>
              <a:rPr lang="fr-CA" sz="1200" dirty="0"/>
              <a:t> s’est </a:t>
            </a:r>
            <a:r>
              <a:rPr lang="fr-CA" sz="1200" dirty="0" err="1"/>
              <a:t>approprié.e</a:t>
            </a:r>
            <a:r>
              <a:rPr lang="fr-CA" sz="1200" dirty="0"/>
              <a:t> les fondements et les meilleures pratiques de recherche qualitative de façon à pouvoir prendre des décisions justes et éclairées?  </a:t>
            </a:r>
          </a:p>
          <a:p>
            <a:pPr fontAlgn="base"/>
            <a:r>
              <a:rPr lang="fr-CA" sz="1200" dirty="0"/>
              <a:t>9-Quelle est la différence entre leur définition de la recherche qualitative initiale et finale? </a:t>
            </a:r>
          </a:p>
          <a:p>
            <a:pPr fontAlgn="base"/>
            <a:r>
              <a:rPr lang="fr-CA" sz="1200" dirty="0"/>
              <a:t>10-Peut-on voir une évolution de la posture épistémologique chez les </a:t>
            </a:r>
            <a:r>
              <a:rPr lang="fr-CA" sz="1200" dirty="0" err="1"/>
              <a:t>étudiant.es</a:t>
            </a:r>
            <a:r>
              <a:rPr lang="fr-CA" sz="1200" dirty="0"/>
              <a:t> ? </a:t>
            </a:r>
          </a:p>
          <a:p>
            <a:pPr fontAlgn="base"/>
            <a:r>
              <a:rPr lang="fr-CA" sz="1200" dirty="0"/>
              <a:t>11- Quels sont les éléments à améliorer dans le cours? </a:t>
            </a:r>
          </a:p>
          <a:p>
            <a:pPr fontAlgn="base"/>
            <a:r>
              <a:rPr lang="fr-CA" sz="1200" dirty="0">
                <a:highlight>
                  <a:srgbClr val="FFFF00"/>
                </a:highlight>
              </a:rPr>
              <a:t>12- Est-ce que le cours est capable d'accompagner des étudiants dans différents champs disciplinaires? </a:t>
            </a:r>
          </a:p>
          <a:p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2692470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15F307-65C9-595F-17C5-D7F6E8234E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479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40427FB-69FF-8B2A-5EF8-B3849B0E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FR" sz="3400"/>
              <a:t>Exemple d’utilisation (Projet Adaptons les domiciles)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6A79B1-5F00-5C72-D1CD-375F30299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fr-CA" sz="1100"/>
              <a:t>Objectif 1 – Processus de coconstruction</a:t>
            </a:r>
          </a:p>
          <a:p>
            <a:pPr lvl="1"/>
            <a:r>
              <a:rPr lang="fr-CA" sz="1100"/>
              <a:t>Décrire le processus de coconstruction pour l’implantation de </a:t>
            </a:r>
            <a:r>
              <a:rPr lang="fr-CA" sz="1100" i="1"/>
              <a:t>Hygiene 2.0</a:t>
            </a:r>
            <a:r>
              <a:rPr lang="fr-CA" sz="1100"/>
              <a:t> et </a:t>
            </a:r>
            <a:r>
              <a:rPr lang="fr-CA" sz="1100" i="1"/>
              <a:t>MapIt</a:t>
            </a:r>
            <a:endParaRPr lang="fr-CA" sz="1100"/>
          </a:p>
          <a:p>
            <a:pPr lvl="1"/>
            <a:r>
              <a:rPr lang="fr-CA" sz="1100"/>
              <a:t>Identifier les facteurs facilitateurs et les obstacles à l’implantation</a:t>
            </a:r>
            <a:br>
              <a:rPr lang="fr-CA" sz="1100"/>
            </a:br>
            <a:endParaRPr lang="fr-CA" sz="1100"/>
          </a:p>
          <a:p>
            <a:r>
              <a:rPr lang="fr-CA" sz="1100"/>
              <a:t>Objectif 2 – Expériences perçues des usagers et des parties prenantes</a:t>
            </a:r>
          </a:p>
          <a:p>
            <a:pPr lvl="1"/>
            <a:r>
              <a:rPr lang="fr-CA" sz="1100"/>
              <a:t>Examiner les expériences perçues des différents groupes d’usagers et parties prenantes</a:t>
            </a:r>
          </a:p>
          <a:p>
            <a:pPr lvl="1"/>
            <a:r>
              <a:rPr lang="fr-CA" sz="1100"/>
              <a:t>Comprendre les dimensions de l’utilisabilité influençant l’expérience globale</a:t>
            </a:r>
          </a:p>
          <a:p>
            <a:endParaRPr lang="fr-CA" sz="1100"/>
          </a:p>
          <a:p>
            <a:r>
              <a:rPr lang="fr-CA" sz="1100"/>
              <a:t>Objectif 3 – Résultats préliminaires et coûts</a:t>
            </a:r>
          </a:p>
          <a:p>
            <a:pPr lvl="1"/>
            <a:r>
              <a:rPr lang="fr-CA" sz="1100"/>
              <a:t>Explorer les tendances préliminaires associées :</a:t>
            </a:r>
          </a:p>
          <a:p>
            <a:pPr lvl="2"/>
            <a:r>
              <a:rPr lang="fr-CA" sz="1100"/>
              <a:t>aux résultats occupationnels</a:t>
            </a:r>
          </a:p>
          <a:p>
            <a:pPr lvl="2"/>
            <a:r>
              <a:rPr lang="fr-CA" sz="1100"/>
              <a:t>à la qualité de vie</a:t>
            </a:r>
          </a:p>
          <a:p>
            <a:pPr lvl="2"/>
            <a:r>
              <a:rPr lang="fr-CA" sz="1100"/>
              <a:t>aux coûts liés à l’implantation</a:t>
            </a:r>
          </a:p>
          <a:p>
            <a:endParaRPr lang="fr-FR" sz="1100"/>
          </a:p>
        </p:txBody>
      </p:sp>
    </p:spTree>
    <p:extLst>
      <p:ext uri="{BB962C8B-B14F-4D97-AF65-F5344CB8AC3E}">
        <p14:creationId xmlns:p14="http://schemas.microsoft.com/office/powerpoint/2010/main" val="4249039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644BFD-D22E-4019-B666-387DA51A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795635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59FB502-8216-A927-1C61-5C84D5EAE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8601"/>
          <a:stretch>
            <a:fillRect/>
          </a:stretch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63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339F73-0A10-E3AE-339E-5C88A82DDF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84" b="1568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0D08F71-1274-D98A-194E-D13509ADE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FR" sz="4000"/>
              <a:t>Objectifs du webinaire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7A1ADC-0144-DA38-CCF3-91F6AB488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fr-FR" sz="2000" dirty="0"/>
              <a:t>Vous faire découvrir une méthode d’analyse qualitative</a:t>
            </a:r>
          </a:p>
          <a:p>
            <a:r>
              <a:rPr lang="fr-FR" sz="2000" dirty="0"/>
              <a:t>Vous offrir des exemples afin que vous puissiez juger si cette méthode s’applique à vos projets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FF07371-0021-65E2-0F14-C1D8C380DECA}"/>
              </a:ext>
            </a:extLst>
          </p:cNvPr>
          <p:cNvSpPr txBox="1"/>
          <p:nvPr/>
        </p:nvSpPr>
        <p:spPr>
          <a:xfrm>
            <a:off x="2688198" y="6581001"/>
            <a:ext cx="2506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Photo de </a:t>
            </a:r>
            <a:r>
              <a:rPr lang="fr-CA" sz="1200" dirty="0">
                <a:hlinkClick r:id="rId3"/>
              </a:rPr>
              <a:t>Mauro Gigli</a:t>
            </a:r>
            <a:r>
              <a:rPr lang="fr-CA" sz="1200" dirty="0"/>
              <a:t> sur </a:t>
            </a:r>
            <a:r>
              <a:rPr lang="fr-CA" sz="1200" dirty="0">
                <a:hlinkClick r:id="rId4"/>
              </a:rPr>
              <a:t>Unsplash</a:t>
            </a:r>
            <a:r>
              <a:rPr lang="fr-CA" sz="1200" dirty="0"/>
              <a:t>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306472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DE10C0-2F90-9E56-784F-31C2BE4A9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fr-FR" dirty="0"/>
              <a:t>Canevas </a:t>
            </a:r>
            <a:r>
              <a:rPr lang="fr-FR" dirty="0" err="1"/>
              <a:t>investigatif</a:t>
            </a:r>
            <a:r>
              <a:rPr lang="fr-FR" dirty="0"/>
              <a:t> V1 (</a:t>
            </a:r>
            <a:r>
              <a:rPr lang="fr-CA" dirty="0"/>
              <a:t>Modèle i-PARIHS)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7DF88A-1889-78EB-DD4E-8A075A6E8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fontAlgn="base"/>
            <a:r>
              <a:rPr lang="fr-CA" u="sng" dirty="0"/>
              <a:t>Implantation des innovations</a:t>
            </a:r>
            <a:r>
              <a:rPr lang="fr-CA" dirty="0"/>
              <a:t>  </a:t>
            </a:r>
          </a:p>
          <a:p>
            <a:pPr fontAlgn="base"/>
            <a:r>
              <a:rPr lang="fr-CA" dirty="0"/>
              <a:t>Quel était le point de départ des </a:t>
            </a:r>
            <a:r>
              <a:rPr lang="fr-CA" i="1" dirty="0"/>
              <a:t>innovations</a:t>
            </a:r>
            <a:r>
              <a:rPr lang="fr-CA" dirty="0"/>
              <a:t> à implanter? </a:t>
            </a:r>
          </a:p>
          <a:p>
            <a:pPr fontAlgn="base"/>
            <a:r>
              <a:rPr lang="fr-CA" dirty="0"/>
              <a:t>Qui étaient les </a:t>
            </a:r>
            <a:r>
              <a:rPr lang="fr-CA" i="1" dirty="0"/>
              <a:t>destinataires</a:t>
            </a:r>
            <a:r>
              <a:rPr lang="fr-CA" dirty="0"/>
              <a:t> des innovations? </a:t>
            </a:r>
          </a:p>
          <a:p>
            <a:pPr fontAlgn="base"/>
            <a:r>
              <a:rPr lang="fr-CA" dirty="0"/>
              <a:t>Quels sont les </a:t>
            </a:r>
            <a:r>
              <a:rPr lang="fr-CA" i="1" dirty="0"/>
              <a:t>contextes</a:t>
            </a:r>
            <a:r>
              <a:rPr lang="fr-CA" dirty="0"/>
              <a:t> dans lesquels les innovations ont été utilisées? </a:t>
            </a:r>
          </a:p>
          <a:p>
            <a:pPr fontAlgn="base"/>
            <a:r>
              <a:rPr lang="fr-CA" dirty="0"/>
              <a:t>Quels sont plus précisément les contextes d’intervention (type de clientèle, milieu, type d’adaptation, etc.)? </a:t>
            </a:r>
          </a:p>
          <a:p>
            <a:pPr fontAlgn="base"/>
            <a:r>
              <a:rPr lang="fr-CA" dirty="0"/>
              <a:t>Quels sont les </a:t>
            </a:r>
            <a:r>
              <a:rPr lang="fr-CA" i="1" dirty="0"/>
              <a:t>contextes</a:t>
            </a:r>
            <a:r>
              <a:rPr lang="fr-CA" dirty="0"/>
              <a:t> dans lesquels les innovations n’ont finalement pas été utilisées (ou utiles)? </a:t>
            </a:r>
          </a:p>
          <a:p>
            <a:pPr fontAlgn="base"/>
            <a:r>
              <a:rPr lang="fr-CA" dirty="0"/>
              <a:t>Quels sont plus précisément les contextes d’intervention (type de clientèle, milieu, type d’adaptation, etc.)? </a:t>
            </a:r>
          </a:p>
          <a:p>
            <a:pPr fontAlgn="base"/>
            <a:r>
              <a:rPr lang="fr-CA" dirty="0"/>
              <a:t>Quelles ont été les démarches de facilitation de l’implantation des innovations? </a:t>
            </a:r>
          </a:p>
          <a:p>
            <a:pPr fontAlgn="base"/>
            <a:r>
              <a:rPr lang="fr-CA" dirty="0"/>
              <a:t>Quelles ont été les barrières à l’implantation des innovations? </a:t>
            </a:r>
          </a:p>
          <a:p>
            <a:pPr fontAlgn="base"/>
            <a:r>
              <a:rPr lang="fr-CA" dirty="0"/>
              <a:t>Quels ont été les facilitateurs à l’implantation des innovations? </a:t>
            </a:r>
          </a:p>
          <a:p>
            <a:pPr fontAlgn="base"/>
            <a:r>
              <a:rPr lang="fr-CA" u="sng" dirty="0"/>
              <a:t>Effets des innovations</a:t>
            </a:r>
            <a:r>
              <a:rPr lang="fr-CA" dirty="0"/>
              <a:t> </a:t>
            </a:r>
          </a:p>
          <a:p>
            <a:pPr fontAlgn="base"/>
            <a:r>
              <a:rPr lang="fr-CA" dirty="0"/>
              <a:t>Quels sont les effets des innovations sur les personnes aînées? </a:t>
            </a:r>
          </a:p>
          <a:p>
            <a:pPr fontAlgn="base"/>
            <a:r>
              <a:rPr lang="fr-CA" dirty="0"/>
              <a:t>Quels sont les effets des innovations sur les personnes proches aidantes? </a:t>
            </a:r>
          </a:p>
          <a:p>
            <a:pPr fontAlgn="base"/>
            <a:r>
              <a:rPr lang="fr-CA" dirty="0"/>
              <a:t>Quels sont les effets des innovations sur les parties prenantes de l’écosystème intersectoriel? </a:t>
            </a:r>
          </a:p>
          <a:p>
            <a:pPr fontAlgn="base"/>
            <a:r>
              <a:rPr lang="fr-CA" dirty="0"/>
              <a:t>Est-ce que les innovations ont influencé le temps des interventions (augmenté, diminué, aucune influence) ? 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5398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85E717-55C2-F10E-19B9-DB03BE0A7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Canevas </a:t>
            </a:r>
            <a:r>
              <a:rPr lang="fr-FR" dirty="0" err="1"/>
              <a:t>investigatif</a:t>
            </a:r>
            <a:r>
              <a:rPr lang="fr-FR" dirty="0"/>
              <a:t> V1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4F8AC9-73A8-5A0B-8601-D6374470C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fontAlgn="base"/>
            <a:r>
              <a:rPr lang="fr-CA" u="sng" dirty="0"/>
              <a:t>Utilisabilité des innovations</a:t>
            </a:r>
            <a:r>
              <a:rPr lang="fr-CA" dirty="0"/>
              <a:t> </a:t>
            </a:r>
          </a:p>
          <a:p>
            <a:pPr fontAlgn="base"/>
            <a:r>
              <a:rPr lang="fr-CA" dirty="0"/>
              <a:t>Quelle est l’utilisabilité des innovations selon les personnes qui les ont utilisées? </a:t>
            </a:r>
          </a:p>
          <a:p>
            <a:pPr fontAlgn="base"/>
            <a:r>
              <a:rPr lang="fr-CA" dirty="0"/>
              <a:t>Est-ce que les utilisateurs ont réussi à obtenir des résultats? </a:t>
            </a:r>
          </a:p>
          <a:p>
            <a:pPr fontAlgn="base"/>
            <a:r>
              <a:rPr lang="fr-CA" dirty="0"/>
              <a:t>Qu’est-ce que les utilisateurs pensent de ces résultats?  </a:t>
            </a:r>
          </a:p>
          <a:p>
            <a:pPr fontAlgn="base"/>
            <a:r>
              <a:rPr lang="fr-CA" dirty="0"/>
              <a:t>Qu’est-ce que les utilisateurs pensent du temps requis pour l’utilisation des innovations? </a:t>
            </a:r>
          </a:p>
          <a:p>
            <a:pPr fontAlgn="base"/>
            <a:r>
              <a:rPr lang="fr-CA" dirty="0"/>
              <a:t>Quelles ont été les erreurs commises ainsi que leurs conséquences? </a:t>
            </a:r>
          </a:p>
          <a:p>
            <a:pPr fontAlgn="base"/>
            <a:r>
              <a:rPr lang="fr-CA" dirty="0"/>
              <a:t>Quelle est la satisfaction générale des utilisateurs à l’égard des innovations? </a:t>
            </a:r>
          </a:p>
          <a:p>
            <a:pPr fontAlgn="base"/>
            <a:r>
              <a:rPr lang="fr-CA" dirty="0"/>
              <a:t>Comment est-ce que les innovations ont évolué au fil de l’implantation?  </a:t>
            </a:r>
          </a:p>
          <a:p>
            <a:pPr fontAlgn="base"/>
            <a:r>
              <a:rPr lang="fr-CA" u="sng" dirty="0"/>
              <a:t>Processus d’adaptation de salle de bains/domicile</a:t>
            </a:r>
            <a:r>
              <a:rPr lang="fr-CA" dirty="0"/>
              <a:t> </a:t>
            </a:r>
          </a:p>
          <a:p>
            <a:pPr fontAlgn="base"/>
            <a:r>
              <a:rPr lang="fr-CA" dirty="0"/>
              <a:t>Comment se sont déroulé les adaptations de domicile? </a:t>
            </a:r>
          </a:p>
          <a:p>
            <a:pPr fontAlgn="base"/>
            <a:r>
              <a:rPr lang="fr-CA" dirty="0"/>
              <a:t>Quelles ont été les barrières à l’adaptation de domicile? </a:t>
            </a:r>
          </a:p>
          <a:p>
            <a:pPr fontAlgn="base"/>
            <a:r>
              <a:rPr lang="fr-CA" dirty="0"/>
              <a:t>Quels ont été les facilitateurs à l’adaptation du domicile? </a:t>
            </a:r>
          </a:p>
          <a:p>
            <a:pPr fontAlgn="base"/>
            <a:r>
              <a:rPr lang="fr-CA" dirty="0"/>
              <a:t>Quels sont les coûts engendrés pour l’adaptation du domicile? </a:t>
            </a:r>
          </a:p>
          <a:p>
            <a:pPr fontAlgn="base"/>
            <a:r>
              <a:rPr lang="fr-CA" dirty="0"/>
              <a:t>Quels sont les effets de l’adaptation du domicile dans la vie des personnes aînées et leurs proches? </a:t>
            </a:r>
          </a:p>
        </p:txBody>
      </p:sp>
    </p:spTree>
    <p:extLst>
      <p:ext uri="{BB962C8B-B14F-4D97-AF65-F5344CB8AC3E}">
        <p14:creationId xmlns:p14="http://schemas.microsoft.com/office/powerpoint/2010/main" val="1073711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13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2380868"/>
            <a:ext cx="11982332" cy="2087795"/>
            <a:chOff x="143163" y="5763486"/>
            <a:chExt cx="11982332" cy="73955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15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62202D-9BED-5EBC-6D49-103F2E8FC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avantages</a:t>
            </a:r>
          </a:p>
        </p:txBody>
      </p:sp>
      <p:graphicFrame>
        <p:nvGraphicFramePr>
          <p:cNvPr id="7" name="Espace réservé du contenu 2">
            <a:extLst>
              <a:ext uri="{FF2B5EF4-FFF2-40B4-BE49-F238E27FC236}">
                <a16:creationId xmlns:a16="http://schemas.microsoft.com/office/drawing/2014/main" id="{41A8E041-2C9A-6BCD-1669-E4AA2EF8A2F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5753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C7C881-7FF8-C606-70B0-98B949F19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fr-FR" sz="4800"/>
              <a:t>Les avantages (suite)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0DB839-53EF-E0A1-6CA7-A3D621C65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n-US" sz="1700">
                <a:ea typeface="PT Sans" pitchFamily="34" charset="-122"/>
                <a:cs typeface="PT Sans" pitchFamily="34" charset="-120"/>
              </a:rPr>
              <a:t>Déplace le focus de l'analyse vers la réponse aux questions de recherche plutôt que vers les techniques</a:t>
            </a:r>
          </a:p>
          <a:p>
            <a:endParaRPr lang="en-US" sz="1700">
              <a:ea typeface="PT Sans" pitchFamily="34" charset="-122"/>
              <a:cs typeface="PT Sans" pitchFamily="34" charset="-120"/>
            </a:endParaRPr>
          </a:p>
          <a:p>
            <a:r>
              <a:rPr lang="fr-FR" sz="1700"/>
              <a:t>Facilite l’intégration des données qualitatives et quantitatives lors du recours à des méthodes mixtes</a:t>
            </a:r>
          </a:p>
          <a:p>
            <a:endParaRPr lang="fr-FR" sz="1700"/>
          </a:p>
          <a:p>
            <a:r>
              <a:rPr lang="fr-FR" sz="1700"/>
              <a:t>Offre un cadre structurant qui évite de se perdre dans l’analyse</a:t>
            </a:r>
          </a:p>
          <a:p>
            <a:pPr marL="0" indent="0">
              <a:buNone/>
            </a:pPr>
            <a:endParaRPr lang="fr-FR" sz="1700"/>
          </a:p>
          <a:p>
            <a:r>
              <a:rPr lang="fr-CA" sz="1700"/>
              <a:t>Permet de saisir les logiques d’action, les tensions et les mécanismes sous-jacents</a:t>
            </a:r>
            <a:endParaRPr lang="fr-FR" sz="1700"/>
          </a:p>
          <a:p>
            <a:endParaRPr lang="en-US" sz="1700">
              <a:ea typeface="PT Sans" pitchFamily="34" charset="-122"/>
              <a:cs typeface="PT Sans" pitchFamily="34" charset="-120"/>
            </a:endParaRPr>
          </a:p>
          <a:p>
            <a:endParaRPr lang="en-US" sz="1700"/>
          </a:p>
          <a:p>
            <a:endParaRPr lang="fr-FR" sz="17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383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06105C-131B-346E-D056-04ED9C483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fr-FR" sz="4800"/>
              <a:t>Les défis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9D13B1-A255-58F6-D698-DEF54C1C7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fr-FR" sz="2400"/>
              <a:t>Changement qui peut être difficile chez les personnes qui ont de l’expérience dans l’analyse thématique</a:t>
            </a:r>
          </a:p>
          <a:p>
            <a:r>
              <a:rPr lang="fr-CA" sz="2400"/>
              <a:t>Nécessite une capacité à formuler des questions analytiques pertinentes et évolutives</a:t>
            </a:r>
            <a:endParaRPr lang="fr-FR" sz="2400"/>
          </a:p>
          <a:p>
            <a:r>
              <a:rPr lang="fr-FR" sz="2400"/>
              <a:t>Certaines questions peuvent ne pas être répondues par le corpus de données.</a:t>
            </a:r>
          </a:p>
          <a:p>
            <a:r>
              <a:rPr lang="fr-FR" sz="2400"/>
              <a:t>Peu d’exemples d’application de la méthode par questionnement analytique.</a:t>
            </a:r>
          </a:p>
          <a:p>
            <a:endParaRPr lang="fr-FR" sz="2400"/>
          </a:p>
          <a:p>
            <a:endParaRPr lang="fr-FR" sz="24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910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EAA423-A12B-F014-19F2-5D74E872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</p:spPr>
        <p:txBody>
          <a:bodyPr>
            <a:normAutofit/>
          </a:bodyPr>
          <a:lstStyle/>
          <a:p>
            <a:pPr algn="r"/>
            <a:r>
              <a:rPr lang="fr-FR" sz="5600"/>
              <a:t>Quand utiliser cette méthode?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FEB974-D3BD-9E6C-DF5A-E6097419B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anchor="ctr">
            <a:normAutofit/>
          </a:bodyPr>
          <a:lstStyle/>
          <a:p>
            <a:pPr lvl="1"/>
            <a:r>
              <a:rPr lang="fr-FR" sz="2200" dirty="0" err="1"/>
              <a:t>Research-based</a:t>
            </a:r>
            <a:r>
              <a:rPr lang="fr-FR" sz="2200" dirty="0"/>
              <a:t> design</a:t>
            </a:r>
          </a:p>
          <a:p>
            <a:pPr lvl="1"/>
            <a:endParaRPr lang="fr-FR" sz="2200" dirty="0"/>
          </a:p>
          <a:p>
            <a:pPr lvl="1"/>
            <a:r>
              <a:rPr lang="fr-FR" sz="2200" dirty="0"/>
              <a:t>Recherche-action participative</a:t>
            </a:r>
          </a:p>
          <a:p>
            <a:pPr lvl="1"/>
            <a:endParaRPr lang="fr-FR" sz="2200" dirty="0"/>
          </a:p>
          <a:p>
            <a:pPr lvl="1"/>
            <a:r>
              <a:rPr lang="fr-FR" sz="2200" dirty="0"/>
              <a:t>Devis de recherche à méthodes mixtes (pour la phase d’intégration des données)</a:t>
            </a:r>
          </a:p>
          <a:p>
            <a:pPr lvl="1"/>
            <a:endParaRPr lang="fr-FR" sz="2200" dirty="0"/>
          </a:p>
          <a:p>
            <a:pPr lvl="1"/>
            <a:r>
              <a:rPr lang="fr-FR" sz="2200" dirty="0"/>
              <a:t>Plusieurs méthodes de collecte de données</a:t>
            </a:r>
          </a:p>
          <a:p>
            <a:pPr lvl="1"/>
            <a:endParaRPr lang="fr-FR" sz="2200" dirty="0"/>
          </a:p>
          <a:p>
            <a:pPr marL="457200" lvl="1" indent="0">
              <a:buNone/>
            </a:pP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114744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7F553BB-C79A-BFE6-38FD-9B16BC166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</p:spPr>
        <p:txBody>
          <a:bodyPr>
            <a:normAutofit/>
          </a:bodyPr>
          <a:lstStyle/>
          <a:p>
            <a:pPr algn="r"/>
            <a:r>
              <a:rPr lang="fr-FR" sz="5600"/>
              <a:t>Quand ne pas utiliser cette méthode?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7E53C7-B487-494A-BBA8-0BF10BF45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anchor="ctr">
            <a:normAutofit/>
          </a:bodyPr>
          <a:lstStyle/>
          <a:p>
            <a:r>
              <a:rPr lang="fr-FR" sz="2400"/>
              <a:t>Lorsque l’on souhaite une profondeur dans l’analyse du récit de la personne (exemple: comprendre l’expérience de fin de vie)</a:t>
            </a:r>
          </a:p>
          <a:p>
            <a:r>
              <a:rPr lang="fr-FR" sz="2400"/>
              <a:t>Lorsque le sujet est émergent et qu’il est difficile de créer le premier cadre analytique</a:t>
            </a:r>
          </a:p>
          <a:p>
            <a:pPr marL="0" indent="0">
              <a:buNone/>
            </a:pP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850876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51504F5-B486-DF8E-AD8B-D2BA1C89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fr-FR" sz="4800"/>
              <a:t>Pour améliorer la crédibilité scientifique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505C3D7F-51D2-812D-87B9-79207A25D4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932477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4062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7D17252-AA7E-79EF-4396-BA18213C0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1" y="735283"/>
            <a:ext cx="4978399" cy="3165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pic>
        <p:nvPicPr>
          <p:cNvPr id="7" name="Graphic 6" descr="Question mark">
            <a:extLst>
              <a:ext uri="{FF2B5EF4-FFF2-40B4-BE49-F238E27FC236}">
                <a16:creationId xmlns:a16="http://schemas.microsoft.com/office/drawing/2014/main" id="{054097DA-A81D-3538-B71C-DA972A4B2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9" name="Graphic 8" descr="Question mark">
            <a:extLst>
              <a:ext uri="{FF2B5EF4-FFF2-40B4-BE49-F238E27FC236}">
                <a16:creationId xmlns:a16="http://schemas.microsoft.com/office/drawing/2014/main" id="{AAF1493D-40B3-467E-88B0-CFFD64157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17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EE33AA-0F0F-C44C-6D6A-062058766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Références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F9FFFF-F45A-2507-9A2A-EDD73FCE5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CA" dirty="0"/>
              <a:t>Giroux, D., Tremblay, M., Latulippe, K., Provencher, V., Poulin, V., </a:t>
            </a:r>
            <a:r>
              <a:rPr lang="fr-CA" dirty="0" err="1"/>
              <a:t>Giguere</a:t>
            </a:r>
            <a:r>
              <a:rPr lang="fr-CA" dirty="0"/>
              <a:t>, A., Dubé, V., Sévigny, A., Guay, M., Ethier, S., &amp; Carignan, M. (2019). </a:t>
            </a:r>
            <a:r>
              <a:rPr lang="fr-CA" i="1" dirty="0" err="1"/>
              <a:t>Promoting</a:t>
            </a:r>
            <a:r>
              <a:rPr lang="fr-CA" i="1" dirty="0"/>
              <a:t> identification and use of </a:t>
            </a:r>
            <a:r>
              <a:rPr lang="fr-CA" i="1" dirty="0" err="1"/>
              <a:t>aid</a:t>
            </a:r>
            <a:r>
              <a:rPr lang="fr-CA" i="1" dirty="0"/>
              <a:t> </a:t>
            </a:r>
            <a:r>
              <a:rPr lang="fr-CA" i="1" dirty="0" err="1"/>
              <a:t>resources</a:t>
            </a:r>
            <a:r>
              <a:rPr lang="fr-CA" i="1" dirty="0"/>
              <a:t> by </a:t>
            </a:r>
            <a:r>
              <a:rPr lang="fr-CA" i="1" dirty="0" err="1"/>
              <a:t>caregivers</a:t>
            </a:r>
            <a:r>
              <a:rPr lang="fr-CA" i="1" dirty="0"/>
              <a:t> of seniors: Co-design of an </a:t>
            </a:r>
            <a:r>
              <a:rPr lang="fr-CA" i="1" dirty="0" err="1"/>
              <a:t>electronic</a:t>
            </a:r>
            <a:r>
              <a:rPr lang="fr-CA" i="1" dirty="0"/>
              <a:t> </a:t>
            </a:r>
            <a:r>
              <a:rPr lang="fr-CA" i="1" dirty="0" err="1"/>
              <a:t>health</a:t>
            </a:r>
            <a:r>
              <a:rPr lang="fr-CA" i="1" dirty="0"/>
              <a:t> </a:t>
            </a:r>
            <a:r>
              <a:rPr lang="fr-CA" i="1" dirty="0" err="1"/>
              <a:t>tool</a:t>
            </a:r>
            <a:r>
              <a:rPr lang="fr-CA" dirty="0"/>
              <a:t>. JMIR </a:t>
            </a:r>
            <a:r>
              <a:rPr lang="fr-CA" dirty="0" err="1"/>
              <a:t>Aging</a:t>
            </a:r>
            <a:r>
              <a:rPr lang="fr-CA" dirty="0"/>
              <a:t>, 2(2), e12314. </a:t>
            </a:r>
            <a:r>
              <a:rPr lang="fr-CA" dirty="0">
                <a:hlinkClick r:id="rId2"/>
              </a:rPr>
              <a:t>https://aging.jmir.org/2019/2/e12314/</a:t>
            </a:r>
            <a:endParaRPr lang="fr-CA" dirty="0"/>
          </a:p>
          <a:p>
            <a:endParaRPr lang="fr-CA" dirty="0"/>
          </a:p>
          <a:p>
            <a:r>
              <a:rPr lang="fr-CA" dirty="0"/>
              <a:t>Latulippe, K., Giroux, D., Guay, M., </a:t>
            </a:r>
            <a:r>
              <a:rPr lang="fr-CA" dirty="0" err="1"/>
              <a:t>Kairy</a:t>
            </a:r>
            <a:r>
              <a:rPr lang="fr-CA" dirty="0"/>
              <a:t>, D., Vincent, C., Boivin, K., Morales, E., Obradovic, N., &amp; Provencher, V. (2022). </a:t>
            </a:r>
            <a:r>
              <a:rPr lang="fr-CA" i="1" dirty="0"/>
              <a:t>Mobile </a:t>
            </a:r>
            <a:r>
              <a:rPr lang="fr-CA" i="1" dirty="0" err="1"/>
              <a:t>videoconferencing</a:t>
            </a:r>
            <a:r>
              <a:rPr lang="fr-CA" i="1" dirty="0"/>
              <a:t> for </a:t>
            </a:r>
            <a:r>
              <a:rPr lang="fr-CA" i="1" dirty="0" err="1"/>
              <a:t>occupational</a:t>
            </a:r>
            <a:r>
              <a:rPr lang="fr-CA" i="1" dirty="0"/>
              <a:t> </a:t>
            </a:r>
            <a:r>
              <a:rPr lang="fr-CA" i="1" dirty="0" err="1"/>
              <a:t>therapists</a:t>
            </a:r>
            <a:r>
              <a:rPr lang="fr-CA" i="1" dirty="0"/>
              <a:t>’ </a:t>
            </a:r>
            <a:r>
              <a:rPr lang="fr-CA" i="1" dirty="0" err="1"/>
              <a:t>assessments</a:t>
            </a:r>
            <a:r>
              <a:rPr lang="fr-CA" i="1" dirty="0"/>
              <a:t> of patients’ home </a:t>
            </a:r>
            <a:r>
              <a:rPr lang="fr-CA" i="1" dirty="0" err="1"/>
              <a:t>environments</a:t>
            </a:r>
            <a:r>
              <a:rPr lang="fr-CA" i="1" dirty="0"/>
              <a:t> </a:t>
            </a:r>
            <a:r>
              <a:rPr lang="fr-CA" i="1" dirty="0" err="1"/>
              <a:t>prior</a:t>
            </a:r>
            <a:r>
              <a:rPr lang="fr-CA" i="1" dirty="0"/>
              <a:t> to </a:t>
            </a:r>
            <a:r>
              <a:rPr lang="fr-CA" i="1" dirty="0" err="1"/>
              <a:t>hospital</a:t>
            </a:r>
            <a:r>
              <a:rPr lang="fr-CA" i="1" dirty="0"/>
              <a:t> </a:t>
            </a:r>
            <a:r>
              <a:rPr lang="fr-CA" i="1" dirty="0" err="1"/>
              <a:t>discharge</a:t>
            </a:r>
            <a:r>
              <a:rPr lang="fr-CA" i="1" dirty="0"/>
              <a:t>: Mixed </a:t>
            </a:r>
            <a:r>
              <a:rPr lang="fr-CA" i="1" dirty="0" err="1"/>
              <a:t>methods</a:t>
            </a:r>
            <a:r>
              <a:rPr lang="fr-CA" i="1" dirty="0"/>
              <a:t> </a:t>
            </a:r>
            <a:r>
              <a:rPr lang="fr-CA" i="1" dirty="0" err="1"/>
              <a:t>feasibility</a:t>
            </a:r>
            <a:r>
              <a:rPr lang="fr-CA" i="1" dirty="0"/>
              <a:t> and comparative </a:t>
            </a:r>
            <a:r>
              <a:rPr lang="fr-CA" i="1" dirty="0" err="1"/>
              <a:t>study</a:t>
            </a:r>
            <a:r>
              <a:rPr lang="fr-CA" dirty="0"/>
              <a:t>. JMIR </a:t>
            </a:r>
            <a:r>
              <a:rPr lang="fr-CA" dirty="0" err="1"/>
              <a:t>Aging</a:t>
            </a:r>
            <a:r>
              <a:rPr lang="fr-CA" dirty="0"/>
              <a:t>, 5(3), e24376. </a:t>
            </a:r>
            <a:r>
              <a:rPr lang="fr-CA" dirty="0">
                <a:hlinkClick r:id="rId3"/>
              </a:rPr>
              <a:t>https://aging.jmir.org/2022/3/</a:t>
            </a:r>
            <a:r>
              <a:rPr lang="fr-CA">
                <a:hlinkClick r:id="rId3"/>
              </a:rPr>
              <a:t>e24376/</a:t>
            </a:r>
            <a:endParaRPr lang="fr-CA"/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Latulippe, K., Hamel, C., &amp; Giroux, D. (2020). Co-design to support the </a:t>
            </a:r>
            <a:r>
              <a:rPr lang="fr-CA" dirty="0" err="1"/>
              <a:t>development</a:t>
            </a:r>
            <a:r>
              <a:rPr lang="fr-CA" dirty="0"/>
              <a:t> of inclusive </a:t>
            </a:r>
            <a:r>
              <a:rPr lang="fr-CA" dirty="0" err="1"/>
              <a:t>eHealth</a:t>
            </a:r>
            <a:r>
              <a:rPr lang="fr-CA" dirty="0"/>
              <a:t> </a:t>
            </a:r>
            <a:r>
              <a:rPr lang="fr-CA" dirty="0" err="1"/>
              <a:t>tools</a:t>
            </a:r>
            <a:r>
              <a:rPr lang="fr-CA" dirty="0"/>
              <a:t> for </a:t>
            </a:r>
            <a:r>
              <a:rPr lang="fr-CA" dirty="0" err="1"/>
              <a:t>caregivers</a:t>
            </a:r>
            <a:r>
              <a:rPr lang="fr-CA" dirty="0"/>
              <a:t> of </a:t>
            </a:r>
            <a:r>
              <a:rPr lang="fr-CA" dirty="0" err="1"/>
              <a:t>functionally</a:t>
            </a:r>
            <a:r>
              <a:rPr lang="fr-CA" dirty="0"/>
              <a:t> </a:t>
            </a:r>
            <a:r>
              <a:rPr lang="fr-CA" dirty="0" err="1"/>
              <a:t>dependent</a:t>
            </a:r>
            <a:r>
              <a:rPr lang="fr-CA" dirty="0"/>
              <a:t> </a:t>
            </a:r>
            <a:r>
              <a:rPr lang="fr-CA" dirty="0" err="1"/>
              <a:t>older</a:t>
            </a:r>
            <a:r>
              <a:rPr lang="fr-CA" dirty="0"/>
              <a:t> </a:t>
            </a:r>
            <a:r>
              <a:rPr lang="fr-CA" dirty="0" err="1"/>
              <a:t>persons</a:t>
            </a:r>
            <a:r>
              <a:rPr lang="fr-CA" dirty="0"/>
              <a:t>: social justice design. </a:t>
            </a:r>
            <a:r>
              <a:rPr lang="fr-CA" i="1" dirty="0"/>
              <a:t>Journal of </a:t>
            </a:r>
            <a:r>
              <a:rPr lang="fr-CA" i="1" dirty="0" err="1"/>
              <a:t>Medical</a:t>
            </a:r>
            <a:r>
              <a:rPr lang="fr-CA" i="1" dirty="0"/>
              <a:t> Internet </a:t>
            </a:r>
            <a:r>
              <a:rPr lang="fr-CA" i="1" dirty="0" err="1"/>
              <a:t>Research</a:t>
            </a:r>
            <a:r>
              <a:rPr lang="fr-CA" dirty="0"/>
              <a:t>, </a:t>
            </a:r>
            <a:r>
              <a:rPr lang="fr-CA" i="1" dirty="0"/>
              <a:t>22</a:t>
            </a:r>
            <a:r>
              <a:rPr lang="fr-CA" dirty="0"/>
              <a:t>(11), e18399.</a:t>
            </a:r>
          </a:p>
          <a:p>
            <a:endParaRPr lang="fr-CA" dirty="0"/>
          </a:p>
          <a:p>
            <a:r>
              <a:rPr lang="fr-CA" dirty="0"/>
              <a:t>Paillé, P., &amp; Mucchielli, A. (2021). Chapitre 11. L’analyse par questionnement analytique. </a:t>
            </a:r>
            <a:r>
              <a:rPr lang="fr-CA" i="1" dirty="0"/>
              <a:t>Collection U</a:t>
            </a:r>
            <a:r>
              <a:rPr lang="fr-CA" dirty="0"/>
              <a:t>, </a:t>
            </a:r>
            <a:r>
              <a:rPr lang="fr-CA" i="1" dirty="0"/>
              <a:t>5</a:t>
            </a:r>
            <a:r>
              <a:rPr lang="fr-CA" dirty="0"/>
              <a:t>, 245-268.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6913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5BCFCC-AB51-C16A-EDE1-50C78DBAC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fr-FR" sz="4800"/>
              <a:t>Plan de présentation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B2CD8E-9E40-DEDD-074E-2A31F26E8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fr-FR" sz="2000" dirty="0"/>
              <a:t>Qu’est-ce que la méthode par questionnement analytique?</a:t>
            </a:r>
          </a:p>
          <a:p>
            <a:r>
              <a:rPr lang="fr-FR" sz="2000" dirty="0"/>
              <a:t>Processus de réalisation (les étapes)</a:t>
            </a:r>
          </a:p>
          <a:p>
            <a:r>
              <a:rPr lang="fr-FR" sz="2000" dirty="0"/>
              <a:t>Exemples d’utilisation</a:t>
            </a:r>
          </a:p>
          <a:p>
            <a:r>
              <a:rPr lang="fr-FR" sz="2000" dirty="0"/>
              <a:t>Les avantages et défis</a:t>
            </a:r>
          </a:p>
          <a:p>
            <a:r>
              <a:rPr lang="fr-FR" sz="2000" dirty="0"/>
              <a:t>Quand utiliser cette méthode (et quand ne pas le faire)</a:t>
            </a:r>
          </a:p>
          <a:p>
            <a:r>
              <a:rPr lang="fr-FR" sz="2000" dirty="0"/>
              <a:t>Questions?</a:t>
            </a:r>
          </a:p>
          <a:p>
            <a:pPr marL="0" indent="0">
              <a:buNone/>
            </a:pPr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D0A01A-0AF4-7100-4724-6DD1DB5F2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2628910"/>
            <a:ext cx="5150277" cy="34249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B0561C7-294C-738D-9D48-B645A1BB014D}"/>
              </a:ext>
            </a:extLst>
          </p:cNvPr>
          <p:cNvSpPr txBox="1"/>
          <p:nvPr/>
        </p:nvSpPr>
        <p:spPr>
          <a:xfrm>
            <a:off x="7878966" y="6063883"/>
            <a:ext cx="3260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Photo de </a:t>
            </a:r>
            <a:r>
              <a:rPr lang="fr-CA" sz="1200" dirty="0">
                <a:hlinkClick r:id="rId3"/>
              </a:rPr>
              <a:t>Glenn Carstens-Peters</a:t>
            </a:r>
            <a:r>
              <a:rPr lang="fr-CA" sz="1200" dirty="0"/>
              <a:t> sur </a:t>
            </a:r>
            <a:r>
              <a:rPr lang="fr-CA" sz="1200" dirty="0">
                <a:hlinkClick r:id="rId4"/>
              </a:rPr>
              <a:t>Unsplash</a:t>
            </a:r>
            <a:r>
              <a:rPr lang="fr-CA" sz="1200" dirty="0"/>
              <a:t>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439389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DDB9BF-0B2F-3EA1-8CBD-9E3ECA57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fr-FR" sz="4100"/>
              <a:t>Qu’est-ce que la méthode par questionnement analytique (</a:t>
            </a:r>
            <a:r>
              <a:rPr lang="fr-CA" sz="4100"/>
              <a:t>Paillé &amp; Mucchielli, 2021)</a:t>
            </a:r>
            <a:r>
              <a:rPr lang="fr-FR" sz="4100"/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8CA183-D473-39D9-8855-924665DE6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endParaRPr lang="fr-CA" sz="2400"/>
          </a:p>
          <a:p>
            <a:r>
              <a:rPr lang="fr-CA" sz="2400"/>
              <a:t>La </a:t>
            </a:r>
            <a:r>
              <a:rPr lang="fr-CA" sz="2400" b="1"/>
              <a:t>méthode par questionnement analytique</a:t>
            </a:r>
            <a:r>
              <a:rPr lang="fr-CA" sz="2400"/>
              <a:t> est une démarche qualitative structurée qui consiste à </a:t>
            </a:r>
            <a:r>
              <a:rPr lang="fr-CA" sz="2400" b="1"/>
              <a:t>analyser des données empiriques en se guidant par une série de questions analytiques</a:t>
            </a:r>
            <a:r>
              <a:rPr lang="fr-CA" sz="2400"/>
              <a:t> dérivées :</a:t>
            </a:r>
          </a:p>
          <a:p>
            <a:pPr lvl="1"/>
            <a:r>
              <a:rPr lang="fr-CA" dirty="0"/>
              <a:t>du cadre théorique,</a:t>
            </a:r>
          </a:p>
          <a:p>
            <a:pPr lvl="1"/>
            <a:r>
              <a:rPr lang="fr-CA" dirty="0"/>
              <a:t>des objectifs de recherche,</a:t>
            </a:r>
          </a:p>
          <a:p>
            <a:pPr lvl="1"/>
            <a:r>
              <a:rPr lang="fr-CA" dirty="0"/>
              <a:t>et/ou des enjeux du terrain,</a:t>
            </a:r>
          </a:p>
          <a:p>
            <a:pPr lvl="1"/>
            <a:r>
              <a:rPr lang="fr-CA" dirty="0"/>
              <a:t>des questions qui émergent en cours de route.</a:t>
            </a:r>
          </a:p>
          <a:p>
            <a:endParaRPr lang="fr-CA" sz="2400"/>
          </a:p>
          <a:p>
            <a:endParaRPr lang="fr-FR" sz="2400"/>
          </a:p>
          <a:p>
            <a:endParaRPr lang="fr-CA" sz="24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469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4" y="899716"/>
            <a:ext cx="9483864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fr-FR" sz="4000" dirty="0">
                <a:solidFill>
                  <a:schemeClr val="bg1"/>
                </a:solidFill>
              </a:rPr>
              <a:t>Processus de réalisation (les étapes)</a:t>
            </a:r>
            <a:endParaRPr lang="en-US" sz="3667" dirty="0">
              <a:solidFill>
                <a:schemeClr val="bg1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98104" y="1885355"/>
            <a:ext cx="10795793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Méthode de Paillé &amp; Mucchielli (2021)</a:t>
            </a:r>
            <a:endParaRPr lang="en-US" sz="1542" dirty="0"/>
          </a:p>
        </p:txBody>
      </p:sp>
      <p:sp>
        <p:nvSpPr>
          <p:cNvPr id="4" name="Text 2"/>
          <p:cNvSpPr/>
          <p:nvPr/>
        </p:nvSpPr>
        <p:spPr>
          <a:xfrm>
            <a:off x="698103" y="2428875"/>
            <a:ext cx="199430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FFFFF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01</a:t>
            </a:r>
            <a:endParaRPr lang="en-US" sz="1542" dirty="0"/>
          </a:p>
        </p:txBody>
      </p:sp>
      <p:sp>
        <p:nvSpPr>
          <p:cNvPr id="5" name="Shape 3"/>
          <p:cNvSpPr/>
          <p:nvPr/>
        </p:nvSpPr>
        <p:spPr>
          <a:xfrm>
            <a:off x="698103" y="2742506"/>
            <a:ext cx="5298182" cy="25400"/>
          </a:xfrm>
          <a:prstGeom prst="rect">
            <a:avLst/>
          </a:prstGeom>
          <a:solidFill>
            <a:srgbClr val="F2B42D"/>
          </a:solidFill>
          <a:ln/>
        </p:spPr>
        <p:txBody>
          <a:bodyPr/>
          <a:lstStyle/>
          <a:p>
            <a:endParaRPr lang="fr-FR" sz="1500"/>
          </a:p>
        </p:txBody>
      </p:sp>
      <p:sp>
        <p:nvSpPr>
          <p:cNvPr id="6" name="Text 4"/>
          <p:cNvSpPr/>
          <p:nvPr/>
        </p:nvSpPr>
        <p:spPr>
          <a:xfrm>
            <a:off x="698104" y="2893020"/>
            <a:ext cx="4230886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Formuler des questions opérationnelles</a:t>
            </a:r>
            <a:endParaRPr lang="en-US" sz="1833" dirty="0"/>
          </a:p>
        </p:txBody>
      </p:sp>
      <p:sp>
        <p:nvSpPr>
          <p:cNvPr id="7" name="Text 5"/>
          <p:cNvSpPr/>
          <p:nvPr/>
        </p:nvSpPr>
        <p:spPr>
          <a:xfrm>
            <a:off x="698103" y="3305969"/>
            <a:ext cx="5298182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Exemple: Est-il avantageux d'utiliser la visioconférence mobile pour évaluer le domicile avant le congé?</a:t>
            </a:r>
            <a:endParaRPr lang="en-US" sz="1542" dirty="0"/>
          </a:p>
        </p:txBody>
      </p:sp>
      <p:sp>
        <p:nvSpPr>
          <p:cNvPr id="8" name="Text 6"/>
          <p:cNvSpPr/>
          <p:nvPr/>
        </p:nvSpPr>
        <p:spPr>
          <a:xfrm>
            <a:off x="6195715" y="2428875"/>
            <a:ext cx="199430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FFFFF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02</a:t>
            </a:r>
            <a:endParaRPr lang="en-US" sz="1542" dirty="0"/>
          </a:p>
        </p:txBody>
      </p:sp>
      <p:sp>
        <p:nvSpPr>
          <p:cNvPr id="9" name="Shape 7"/>
          <p:cNvSpPr/>
          <p:nvPr/>
        </p:nvSpPr>
        <p:spPr>
          <a:xfrm>
            <a:off x="6195715" y="2742506"/>
            <a:ext cx="5298182" cy="25400"/>
          </a:xfrm>
          <a:prstGeom prst="rect">
            <a:avLst/>
          </a:prstGeom>
          <a:solidFill>
            <a:srgbClr val="D7425E"/>
          </a:solidFill>
          <a:ln/>
        </p:spPr>
        <p:txBody>
          <a:bodyPr/>
          <a:lstStyle/>
          <a:p>
            <a:endParaRPr lang="fr-FR" sz="1500"/>
          </a:p>
        </p:txBody>
      </p:sp>
      <p:sp>
        <p:nvSpPr>
          <p:cNvPr id="10" name="Text 8"/>
          <p:cNvSpPr/>
          <p:nvPr/>
        </p:nvSpPr>
        <p:spPr>
          <a:xfrm>
            <a:off x="6195715" y="2893020"/>
            <a:ext cx="2459832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Soumettre les données</a:t>
            </a:r>
            <a:endParaRPr lang="en-US" sz="1833" dirty="0"/>
          </a:p>
        </p:txBody>
      </p:sp>
      <p:sp>
        <p:nvSpPr>
          <p:cNvPr id="11" name="Text 9"/>
          <p:cNvSpPr/>
          <p:nvPr/>
        </p:nvSpPr>
        <p:spPr>
          <a:xfrm>
            <a:off x="6195715" y="3305969"/>
            <a:ext cx="5298182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Appliquer ces questions aux données</a:t>
            </a:r>
            <a:endParaRPr lang="en-US" sz="1542" dirty="0"/>
          </a:p>
        </p:txBody>
      </p:sp>
      <p:sp>
        <p:nvSpPr>
          <p:cNvPr id="12" name="Text 10"/>
          <p:cNvSpPr/>
          <p:nvPr/>
        </p:nvSpPr>
        <p:spPr>
          <a:xfrm>
            <a:off x="698103" y="4293294"/>
            <a:ext cx="199430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FFFFF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03</a:t>
            </a:r>
            <a:endParaRPr lang="en-US" sz="1542" dirty="0"/>
          </a:p>
        </p:txBody>
      </p:sp>
      <p:sp>
        <p:nvSpPr>
          <p:cNvPr id="13" name="Shape 11"/>
          <p:cNvSpPr/>
          <p:nvPr/>
        </p:nvSpPr>
        <p:spPr>
          <a:xfrm>
            <a:off x="698103" y="4606925"/>
            <a:ext cx="5298182" cy="25400"/>
          </a:xfrm>
          <a:prstGeom prst="rect">
            <a:avLst/>
          </a:prstGeom>
          <a:solidFill>
            <a:srgbClr val="DD785E"/>
          </a:solidFill>
          <a:ln/>
        </p:spPr>
        <p:txBody>
          <a:bodyPr/>
          <a:lstStyle/>
          <a:p>
            <a:endParaRPr lang="fr-FR" sz="1500"/>
          </a:p>
        </p:txBody>
      </p:sp>
      <p:sp>
        <p:nvSpPr>
          <p:cNvPr id="14" name="Text 12"/>
          <p:cNvSpPr/>
          <p:nvPr/>
        </p:nvSpPr>
        <p:spPr>
          <a:xfrm>
            <a:off x="698103" y="4757440"/>
            <a:ext cx="2888357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Répondre progressivement</a:t>
            </a:r>
            <a:endParaRPr lang="en-US" sz="1833" dirty="0"/>
          </a:p>
        </p:txBody>
      </p:sp>
      <p:sp>
        <p:nvSpPr>
          <p:cNvPr id="15" name="Text 13"/>
          <p:cNvSpPr/>
          <p:nvPr/>
        </p:nvSpPr>
        <p:spPr>
          <a:xfrm>
            <a:off x="698103" y="5170389"/>
            <a:ext cx="5298182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Formuler des réponses sous forme d'énoncés et de propositions</a:t>
            </a:r>
            <a:endParaRPr lang="en-US" sz="1542" dirty="0"/>
          </a:p>
        </p:txBody>
      </p:sp>
      <p:sp>
        <p:nvSpPr>
          <p:cNvPr id="16" name="Text 14"/>
          <p:cNvSpPr/>
          <p:nvPr/>
        </p:nvSpPr>
        <p:spPr>
          <a:xfrm>
            <a:off x="6195715" y="4293294"/>
            <a:ext cx="199430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FFFFF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04</a:t>
            </a:r>
            <a:endParaRPr lang="en-US" sz="1542" dirty="0"/>
          </a:p>
        </p:txBody>
      </p:sp>
      <p:sp>
        <p:nvSpPr>
          <p:cNvPr id="17" name="Shape 15"/>
          <p:cNvSpPr/>
          <p:nvPr/>
        </p:nvSpPr>
        <p:spPr>
          <a:xfrm>
            <a:off x="6195715" y="4606925"/>
            <a:ext cx="5298182" cy="25400"/>
          </a:xfrm>
          <a:prstGeom prst="rect">
            <a:avLst/>
          </a:prstGeom>
          <a:solidFill>
            <a:srgbClr val="48A8E2"/>
          </a:solidFill>
          <a:ln/>
        </p:spPr>
        <p:txBody>
          <a:bodyPr/>
          <a:lstStyle/>
          <a:p>
            <a:endParaRPr lang="fr-FR" sz="1500"/>
          </a:p>
        </p:txBody>
      </p:sp>
      <p:sp>
        <p:nvSpPr>
          <p:cNvPr id="18" name="Text 16"/>
          <p:cNvSpPr/>
          <p:nvPr/>
        </p:nvSpPr>
        <p:spPr>
          <a:xfrm>
            <a:off x="6195715" y="4757440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Itérer et affiner</a:t>
            </a:r>
            <a:endParaRPr lang="en-US" sz="1833" dirty="0"/>
          </a:p>
        </p:txBody>
      </p:sp>
      <p:sp>
        <p:nvSpPr>
          <p:cNvPr id="19" name="Text 17"/>
          <p:cNvSpPr/>
          <p:nvPr/>
        </p:nvSpPr>
        <p:spPr>
          <a:xfrm>
            <a:off x="6195715" y="5170389"/>
            <a:ext cx="5298182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42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De nouvelles questions apparaissent, on les ajoute et on continue le processus</a:t>
            </a:r>
            <a:endParaRPr lang="en-US" sz="1542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0B31417-A8E7-C8F7-6789-CDAD41340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496" y="0"/>
            <a:ext cx="2961503" cy="26972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9EE7C76-4F35-D129-47EA-65E3CA8DC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fr-FR" sz="3700"/>
              <a:t>Exemples d’utilisation (Projet QADA)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B4F7D5-D574-E46A-A285-5C494BC76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fr-CA" sz="1700"/>
              <a:t>Objectif</a:t>
            </a:r>
          </a:p>
          <a:p>
            <a:pPr lvl="1"/>
            <a:r>
              <a:rPr lang="fr-CA" sz="1700"/>
              <a:t>Développer, en partenariat avec :</a:t>
            </a:r>
          </a:p>
          <a:p>
            <a:pPr lvl="2"/>
            <a:r>
              <a:rPr lang="fr-CA" sz="1700"/>
              <a:t>des organismes communautaires</a:t>
            </a:r>
          </a:p>
          <a:p>
            <a:pPr lvl="2"/>
            <a:r>
              <a:rPr lang="fr-CA" sz="1700"/>
              <a:t>des professionnels des services de santé et des services sociaux</a:t>
            </a:r>
          </a:p>
          <a:p>
            <a:pPr lvl="2"/>
            <a:r>
              <a:rPr lang="fr-CA" sz="1700"/>
              <a:t>des personnes proches aidantes</a:t>
            </a:r>
          </a:p>
          <a:p>
            <a:pPr lvl="1"/>
            <a:r>
              <a:rPr lang="fr-CA" sz="1700"/>
              <a:t>un outil de santé numérique visant :</a:t>
            </a:r>
          </a:p>
          <a:p>
            <a:pPr lvl="2"/>
            <a:r>
              <a:rPr lang="fr-CA" sz="1700"/>
              <a:t>l’identification précoce des besoins des personnes âgées</a:t>
            </a:r>
          </a:p>
          <a:p>
            <a:pPr lvl="2"/>
            <a:r>
              <a:rPr lang="fr-CA" sz="1700"/>
              <a:t>une utilisation optimale des ressources disponibles</a:t>
            </a:r>
          </a:p>
          <a:p>
            <a:endParaRPr lang="fr-FR" sz="170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D1F9ED0-540A-8C3C-E9D2-5138FCFA48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6" r="9064" b="2"/>
          <a:stretch>
            <a:fillRect/>
          </a:stretch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91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21604D-992A-FF6D-22D6-C9BFEE042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00E0F77-E936-4985-B7B1-B9823486A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AAB0F3-5DF0-E286-508B-7DAF7672A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89" y="4883544"/>
            <a:ext cx="3876086" cy="15569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Exemples d’utilisation (Projet QADA)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FDA1E1-5AF9-9CCC-92F2-56787EE0C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205" y="548261"/>
            <a:ext cx="10369645" cy="349975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C6C9C88-5FDC-C1F4-63AA-372443AE3C34}"/>
              </a:ext>
            </a:extLst>
          </p:cNvPr>
          <p:cNvSpPr txBox="1"/>
          <p:nvPr/>
        </p:nvSpPr>
        <p:spPr>
          <a:xfrm>
            <a:off x="5162719" y="4883544"/>
            <a:ext cx="6586915" cy="1556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 Un total de 74 co-designers (femme n=64 et homme n=10)</a:t>
            </a:r>
          </a:p>
        </p:txBody>
      </p:sp>
    </p:spTree>
    <p:extLst>
      <p:ext uri="{BB962C8B-B14F-4D97-AF65-F5344CB8AC3E}">
        <p14:creationId xmlns:p14="http://schemas.microsoft.com/office/powerpoint/2010/main" val="2171256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644BFD-D22E-4019-B666-387DA51A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795635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5D4D71F-6DE8-3CC3-F9A3-A2DC3D8A6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70"/>
          <a:stretch>
            <a:fillRect/>
          </a:stretch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63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E431326-D4CD-44FB-AF25-CB0868084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fr-FR" sz="3700"/>
              <a:t>Exemple d’utilisation (Projet de thèse)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3756D29-6185-ED15-26E7-4DF5526A5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fr-CA" sz="2000"/>
              <a:t>Objectif de l’étude</a:t>
            </a:r>
          </a:p>
          <a:p>
            <a:pPr lvl="1"/>
            <a:r>
              <a:rPr lang="fr-CA" sz="2000"/>
              <a:t>En s’appuyant sur le cadre théorique de la justice sociale d’Amartya Sen</a:t>
            </a:r>
          </a:p>
          <a:p>
            <a:pPr lvl="1"/>
            <a:r>
              <a:rPr lang="fr-CA" sz="2000"/>
              <a:t>Explorer comment le codesign peut soutenir le développement d’un outil santé numérique inclusif destiné aux personnes proches aidantes de personnes âgées en perte d’autonomie fonctionnelle</a:t>
            </a:r>
          </a:p>
          <a:p>
            <a:endParaRPr lang="fr-FR" sz="20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F6A7B25-2B8F-A575-DFB0-8A131F87D0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42" r="-2" b="-2"/>
          <a:stretch>
            <a:fillRect/>
          </a:stretch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4405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4320</TotalTime>
  <Words>2016</Words>
  <Application>Microsoft Macintosh PowerPoint</Application>
  <PresentationFormat>Grand écran</PresentationFormat>
  <Paragraphs>184</Paragraphs>
  <Slides>29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6" baseType="lpstr">
      <vt:lpstr>Aptos</vt:lpstr>
      <vt:lpstr>Aptos Display</vt:lpstr>
      <vt:lpstr>Arial</vt:lpstr>
      <vt:lpstr>Nunito Light</vt:lpstr>
      <vt:lpstr>Nunito Semi Bold</vt:lpstr>
      <vt:lpstr>PT Sans</vt:lpstr>
      <vt:lpstr>Thème Office</vt:lpstr>
      <vt:lpstr>Analyser autrement grâce au questionnement analytique </vt:lpstr>
      <vt:lpstr>Objectifs du webinaire</vt:lpstr>
      <vt:lpstr>Plan de présentation</vt:lpstr>
      <vt:lpstr>Qu’est-ce que la méthode par questionnement analytique (Paillé &amp; Mucchielli, 2021)?</vt:lpstr>
      <vt:lpstr>Présentation PowerPoint</vt:lpstr>
      <vt:lpstr>Exemples d’utilisation (Projet QADA)</vt:lpstr>
      <vt:lpstr>Exemples d’utilisation (Projet QADA)</vt:lpstr>
      <vt:lpstr>Présentation PowerPoint</vt:lpstr>
      <vt:lpstr>Exemple d’utilisation (Projet de thèse)</vt:lpstr>
      <vt:lpstr>Présentation PowerPoint</vt:lpstr>
      <vt:lpstr>Exemples d’utilisation (Projet tablette)</vt:lpstr>
      <vt:lpstr>Présentation PowerPoint</vt:lpstr>
      <vt:lpstr>Présentation PowerPoint</vt:lpstr>
      <vt:lpstr>Exemple d’utilisation (Projet SoTL)</vt:lpstr>
      <vt:lpstr>Présentation PowerPoint</vt:lpstr>
      <vt:lpstr>Canevas investigatif V1</vt:lpstr>
      <vt:lpstr>Canevas  investigatif V4 </vt:lpstr>
      <vt:lpstr>Exemple d’utilisation (Projet Adaptons les domiciles)</vt:lpstr>
      <vt:lpstr>Présentation PowerPoint</vt:lpstr>
      <vt:lpstr>Canevas investigatif V1 (Modèle i-PARIHS)</vt:lpstr>
      <vt:lpstr>Canevas investigatif V1</vt:lpstr>
      <vt:lpstr>Les avantages</vt:lpstr>
      <vt:lpstr>Les avantages (suite)</vt:lpstr>
      <vt:lpstr>Les défis</vt:lpstr>
      <vt:lpstr>Quand utiliser cette méthode?</vt:lpstr>
      <vt:lpstr>Quand ne pas utiliser cette méthode?</vt:lpstr>
      <vt:lpstr>Pour améliorer la crédibilité scientifique</vt:lpstr>
      <vt:lpstr>Questions?</vt:lpstr>
      <vt:lpstr>Références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Karine Latulippe</dc:creator>
  <cp:lastModifiedBy>Karine Latulippe</cp:lastModifiedBy>
  <cp:revision>5</cp:revision>
  <dcterms:created xsi:type="dcterms:W3CDTF">2026-01-30T18:04:28Z</dcterms:created>
  <dcterms:modified xsi:type="dcterms:W3CDTF">2026-02-02T18:05:20Z</dcterms:modified>
</cp:coreProperties>
</file>