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0" r:id="rId2"/>
    <p:sldId id="355" r:id="rId3"/>
    <p:sldId id="356" r:id="rId4"/>
    <p:sldId id="357" r:id="rId5"/>
    <p:sldId id="344" r:id="rId6"/>
    <p:sldId id="302" r:id="rId7"/>
    <p:sldId id="343" r:id="rId8"/>
    <p:sldId id="321" r:id="rId9"/>
    <p:sldId id="342" r:id="rId10"/>
    <p:sldId id="276" r:id="rId11"/>
    <p:sldId id="350" r:id="rId12"/>
    <p:sldId id="341" r:id="rId13"/>
    <p:sldId id="351" r:id="rId14"/>
    <p:sldId id="304" r:id="rId15"/>
    <p:sldId id="364" r:id="rId16"/>
    <p:sldId id="293" r:id="rId17"/>
    <p:sldId id="365" r:id="rId18"/>
    <p:sldId id="295" r:id="rId19"/>
    <p:sldId id="366" r:id="rId20"/>
    <p:sldId id="352" r:id="rId21"/>
    <p:sldId id="353" r:id="rId22"/>
    <p:sldId id="360" r:id="rId23"/>
    <p:sldId id="362" r:id="rId24"/>
    <p:sldId id="359" r:id="rId25"/>
    <p:sldId id="363" r:id="rId26"/>
    <p:sldId id="358" r:id="rId27"/>
    <p:sldId id="318" r:id="rId28"/>
    <p:sldId id="367" r:id="rId29"/>
    <p:sldId id="349" r:id="rId30"/>
    <p:sldId id="274" r:id="rId31"/>
    <p:sldId id="26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07F"/>
    <a:srgbClr val="1C4E98"/>
    <a:srgbClr val="4BA2AB"/>
    <a:srgbClr val="BADDE1"/>
    <a:srgbClr val="454445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4"/>
    <p:restoredTop sz="73154" autoAdjust="0"/>
  </p:normalViewPr>
  <p:slideViewPr>
    <p:cSldViewPr showGuides="1">
      <p:cViewPr varScale="1">
        <p:scale>
          <a:sx n="73" d="100"/>
          <a:sy n="73" d="100"/>
        </p:scale>
        <p:origin x="4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EA7730-2075-AB45-9269-BB8F79C3E6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9341E7-33C7-DB47-B5C9-725AA96E6D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4EE08-A7CC-884C-AFCC-0CA081645419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B09633-D5C2-4248-91DE-C91A7034F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2A9E1D-2D51-EC47-89B0-22EE6873B3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4AFBE-E52C-A14A-B4AE-2B7AC281B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729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75E369-4F12-4BE3-8164-B5E3DA001D54}" type="datetimeFigureOut">
              <a:rPr lang="fr-CA"/>
              <a:pPr>
                <a:defRPr/>
              </a:pPr>
              <a:t>18-11-07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839F8FD-17C4-4C03-9051-C6B9FCD2466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3247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>
            <a:extLst>
              <a:ext uri="{FF2B5EF4-FFF2-40B4-BE49-F238E27FC236}">
                <a16:creationId xmlns:a16="http://schemas.microsoft.com/office/drawing/2014/main" id="{D0BF8AC6-B593-6B4B-853C-23D865D78B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Espace réservé des commentaires 2">
            <a:extLst>
              <a:ext uri="{FF2B5EF4-FFF2-40B4-BE49-F238E27FC236}">
                <a16:creationId xmlns:a16="http://schemas.microsoft.com/office/drawing/2014/main" id="{0E5CF5BF-11ED-5249-AC96-062D2878A2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 dirty="0"/>
          </a:p>
        </p:txBody>
      </p:sp>
      <p:sp>
        <p:nvSpPr>
          <p:cNvPr id="15363" name="Espace réservé du numéro de diapositive 3">
            <a:extLst>
              <a:ext uri="{FF2B5EF4-FFF2-40B4-BE49-F238E27FC236}">
                <a16:creationId xmlns:a16="http://schemas.microsoft.com/office/drawing/2014/main" id="{A033EF43-F5B2-054B-900D-D3413D9A5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64D517-5F54-6249-A788-5F5665B47E55}" type="slidenum">
              <a:rPr lang="fr-CA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fr-CA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08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dirty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251E1-111B-4452-9C5D-A4DDB9E8D9C5}" type="slidenum">
              <a:rPr lang="fr-CA" altLang="fr-FR" smtClean="0"/>
              <a:pPr eaLnBrk="1" hangingPunct="1"/>
              <a:t>10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dirty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251E1-111B-4452-9C5D-A4DDB9E8D9C5}" type="slidenum">
              <a:rPr lang="fr-CA" altLang="fr-FR" smtClean="0"/>
              <a:pPr eaLnBrk="1" hangingPunct="1"/>
              <a:t>11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852081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z="4400" b="1" kern="1200" dirty="0">
              <a:solidFill>
                <a:srgbClr val="27333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251E1-111B-4452-9C5D-A4DDB9E8D9C5}" type="slidenum">
              <a:rPr lang="fr-CA" altLang="fr-FR" smtClean="0"/>
              <a:pPr eaLnBrk="1" hangingPunct="1"/>
              <a:t>12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32498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dirty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251E1-111B-4452-9C5D-A4DDB9E8D9C5}" type="slidenum">
              <a:rPr lang="fr-CA" altLang="fr-FR" smtClean="0"/>
              <a:pPr eaLnBrk="1" hangingPunct="1"/>
              <a:t>13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280173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altLang="fr-FR" dirty="0"/>
              <a:t>Scénario d’usage </a:t>
            </a:r>
            <a:r>
              <a:rPr lang="fr-CA" altLang="fr-FR" dirty="0" err="1"/>
              <a:t>Edmodo</a:t>
            </a:r>
            <a:r>
              <a:rPr lang="fr-CA" altLang="fr-FR" dirty="0"/>
              <a:t>-TEEC</a:t>
            </a:r>
          </a:p>
          <a:p>
            <a:r>
              <a:rPr lang="fr-CA" altLang="fr-FR" dirty="0"/>
              <a:t>Nous avons besoin d’une plateforme pour ….</a:t>
            </a: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92015A-B702-4948-82B6-5FF272183385}" type="slidenum">
              <a:rPr lang="fr-CA" altLang="fr-FR" smtClean="0"/>
              <a:pPr eaLnBrk="1" hangingPunct="1"/>
              <a:t>14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dirty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1D3853-9E1A-4975-A4A3-4CE2B6622FEC}" type="slidenum">
              <a:rPr lang="fr-CA" altLang="fr-FR" smtClean="0"/>
              <a:pPr eaLnBrk="1" hangingPunct="1"/>
              <a:t>15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485615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dirty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1D3853-9E1A-4975-A4A3-4CE2B6622FEC}" type="slidenum">
              <a:rPr lang="fr-CA" altLang="fr-FR" smtClean="0"/>
              <a:pPr eaLnBrk="1" hangingPunct="1"/>
              <a:t>16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dirty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1D3853-9E1A-4975-A4A3-4CE2B6622FEC}" type="slidenum">
              <a:rPr lang="fr-CA" altLang="fr-FR" smtClean="0"/>
              <a:pPr eaLnBrk="1" hangingPunct="1"/>
              <a:t>17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691921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dirty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1D3853-9E1A-4975-A4A3-4CE2B6622FEC}" type="slidenum">
              <a:rPr lang="fr-CA" altLang="fr-FR" smtClean="0"/>
              <a:pPr eaLnBrk="1" hangingPunct="1"/>
              <a:t>18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dirty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1D3853-9E1A-4975-A4A3-4CE2B6622FEC}" type="slidenum">
              <a:rPr lang="fr-CA" altLang="fr-FR" smtClean="0"/>
              <a:pPr eaLnBrk="1" hangingPunct="1"/>
              <a:t>19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32316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dirty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251E1-111B-4452-9C5D-A4DDB9E8D9C5}" type="slidenum">
              <a:rPr lang="fr-CA" altLang="fr-FR" smtClean="0"/>
              <a:pPr eaLnBrk="1" hangingPunct="1"/>
              <a:t>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825749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dirty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251E1-111B-4452-9C5D-A4DDB9E8D9C5}" type="slidenum">
              <a:rPr lang="fr-CA" altLang="fr-FR" smtClean="0"/>
              <a:pPr eaLnBrk="1" hangingPunct="1"/>
              <a:t>20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498830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dirty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251E1-111B-4452-9C5D-A4DDB9E8D9C5}" type="slidenum">
              <a:rPr lang="fr-CA" altLang="fr-FR" smtClean="0"/>
              <a:pPr eaLnBrk="1" hangingPunct="1"/>
              <a:t>21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583999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251E1-111B-4452-9C5D-A4DDB9E8D9C5}" type="slidenum">
              <a:rPr lang="fr-CA" altLang="fr-FR" smtClean="0"/>
              <a:pPr eaLnBrk="1" hangingPunct="1"/>
              <a:t>22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08119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dirty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1D3853-9E1A-4975-A4A3-4CE2B6622FEC}" type="slidenum">
              <a:rPr lang="fr-CA" altLang="fr-FR" smtClean="0"/>
              <a:pPr eaLnBrk="1" hangingPunct="1"/>
              <a:t>23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2503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endParaRPr lang="fr-CA" altLang="fr-FR" dirty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1D3853-9E1A-4975-A4A3-4CE2B6622FEC}" type="slidenum">
              <a:rPr lang="fr-CA" altLang="fr-FR" smtClean="0"/>
              <a:pPr eaLnBrk="1" hangingPunct="1"/>
              <a:t>24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586981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251E1-111B-4452-9C5D-A4DDB9E8D9C5}" type="slidenum">
              <a:rPr lang="fr-CA" altLang="fr-FR" smtClean="0"/>
              <a:pPr eaLnBrk="1" hangingPunct="1"/>
              <a:t>25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883096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1D3853-9E1A-4975-A4A3-4CE2B6622FEC}" type="slidenum">
              <a:rPr lang="fr-CA" altLang="fr-FR" smtClean="0"/>
              <a:pPr eaLnBrk="1" hangingPunct="1"/>
              <a:t>26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800416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1D3853-9E1A-4975-A4A3-4CE2B6622FEC}" type="slidenum">
              <a:rPr lang="fr-CA" altLang="fr-FR" smtClean="0"/>
              <a:pPr eaLnBrk="1" hangingPunct="1"/>
              <a:t>27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397494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1D3853-9E1A-4975-A4A3-4CE2B6622FEC}" type="slidenum">
              <a:rPr lang="fr-CA" altLang="fr-FR" smtClean="0"/>
              <a:pPr eaLnBrk="1" hangingPunct="1"/>
              <a:t>28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02110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1D3853-9E1A-4975-A4A3-4CE2B6622FEC}" type="slidenum">
              <a:rPr lang="fr-CA" altLang="fr-FR" smtClean="0"/>
              <a:pPr eaLnBrk="1" hangingPunct="1"/>
              <a:t>29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6649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dirty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251E1-111B-4452-9C5D-A4DDB9E8D9C5}" type="slidenum">
              <a:rPr lang="fr-CA" altLang="fr-FR" smtClean="0"/>
              <a:pPr eaLnBrk="1" hangingPunct="1"/>
              <a:t>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8250186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9F8FD-17C4-4C03-9051-C6B9FCD2466D}" type="slidenum">
              <a:rPr lang="fr-CA" smtClean="0"/>
              <a:pPr>
                <a:defRPr/>
              </a:pPr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22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9F8FD-17C4-4C03-9051-C6B9FCD2466D}" type="slidenum">
              <a:rPr lang="fr-CA" smtClean="0"/>
              <a:pPr>
                <a:defRPr/>
              </a:pPr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141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dirty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251E1-111B-4452-9C5D-A4DDB9E8D9C5}" type="slidenum">
              <a:rPr lang="fr-CA" altLang="fr-FR" smtClean="0"/>
              <a:pPr eaLnBrk="1" hangingPunct="1"/>
              <a:t>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56605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altLang="fr-FR" dirty="0"/>
              <a:t>Source: https://</a:t>
            </a:r>
            <a:r>
              <a:rPr lang="fr-CA" altLang="fr-FR" dirty="0" err="1"/>
              <a:t>pedagogienumeriqueenaction.cforp.ca</a:t>
            </a:r>
            <a:r>
              <a:rPr lang="fr-CA" altLang="fr-FR" dirty="0"/>
              <a:t>/</a:t>
            </a:r>
            <a:r>
              <a:rPr lang="fr-CA" altLang="fr-FR" dirty="0" err="1"/>
              <a:t>wp</a:t>
            </a:r>
            <a:r>
              <a:rPr lang="fr-CA" altLang="fr-FR" dirty="0"/>
              <a:t>-content/</a:t>
            </a:r>
            <a:r>
              <a:rPr lang="fr-CA" altLang="fr-FR" dirty="0" err="1"/>
              <a:t>uploads</a:t>
            </a:r>
            <a:r>
              <a:rPr lang="fr-CA" altLang="fr-FR" dirty="0"/>
              <a:t>/2016/03/Definir-les-competences-du-21e-siecle-pour-l_Ontario-Document-de-reflexion-phase-1-2016.pdf</a:t>
            </a:r>
          </a:p>
          <a:p>
            <a:endParaRPr lang="fr-CA" altLang="fr-FR" dirty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251E1-111B-4452-9C5D-A4DDB9E8D9C5}" type="slidenum">
              <a:rPr lang="fr-CA" altLang="fr-FR" smtClean="0"/>
              <a:pPr eaLnBrk="1" hangingPunct="1"/>
              <a:t>5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27834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altLang="fr-FR" dirty="0"/>
              <a:t>Source: https://</a:t>
            </a:r>
            <a:r>
              <a:rPr lang="fr-CA" altLang="fr-FR" dirty="0" err="1"/>
              <a:t>pedagogienumeriqueenaction.cforp.ca</a:t>
            </a:r>
            <a:r>
              <a:rPr lang="fr-CA" altLang="fr-FR" dirty="0"/>
              <a:t>/</a:t>
            </a:r>
            <a:r>
              <a:rPr lang="fr-CA" altLang="fr-FR" dirty="0" err="1"/>
              <a:t>wp</a:t>
            </a:r>
            <a:r>
              <a:rPr lang="fr-CA" altLang="fr-FR" dirty="0"/>
              <a:t>-content/</a:t>
            </a:r>
            <a:r>
              <a:rPr lang="fr-CA" altLang="fr-FR" dirty="0" err="1"/>
              <a:t>uploads</a:t>
            </a:r>
            <a:r>
              <a:rPr lang="fr-CA" altLang="fr-FR" dirty="0"/>
              <a:t>/2016/03/Definir-les-competences-du-21e-siecle-pour-l_Ontario-Document-de-reflexion-phase-1-2016.pdf</a:t>
            </a: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92015A-B702-4948-82B6-5FF272183385}" type="slidenum">
              <a:rPr lang="fr-CA" altLang="fr-FR" smtClean="0"/>
              <a:pPr eaLnBrk="1" hangingPunct="1"/>
              <a:t>6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dirty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251E1-111B-4452-9C5D-A4DDB9E8D9C5}" type="slidenum">
              <a:rPr lang="fr-CA" altLang="fr-FR" smtClean="0"/>
              <a:pPr eaLnBrk="1" hangingPunct="1"/>
              <a:t>7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94045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dirty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251E1-111B-4452-9C5D-A4DDB9E8D9C5}" type="slidenum">
              <a:rPr lang="fr-CA" altLang="fr-FR" smtClean="0"/>
              <a:pPr eaLnBrk="1" hangingPunct="1"/>
              <a:t>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93690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CA" altLang="fr-FR" dirty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251E1-111B-4452-9C5D-A4DDB9E8D9C5}" type="slidenum">
              <a:rPr lang="fr-CA" altLang="fr-FR" smtClean="0"/>
              <a:pPr eaLnBrk="1" hangingPunct="1"/>
              <a:t>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7819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9C850-4989-4161-804D-F4F8B0C1B13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5504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B1170-B30B-4A00-8D2C-BE36130EB85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3803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FADBA-F015-41FE-93CD-0BB52625754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60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F89E-BC54-43EC-B88D-E1C7D727CAE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4993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211E-AB22-46A8-8BC8-91E4D3DFEF0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4784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17953-6450-451F-84D0-58CD5DE3CC9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3435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52C1-E879-478C-9017-6D6CA1C38BB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680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15227-B867-4628-9395-F02EAECAAB6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6323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7833-29A8-421F-8AC6-78486F2F0EC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215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9E752-F79D-4C3B-B09C-93C4D9BC02C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6905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6E504-513D-4DC8-B419-A5B4E2FC016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6960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les styles du texte du masque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431641-0ACD-4753-88E6-59B7FD00B71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file:////Users/dfourcau/Documents/%20Documents%20SED/STP/BDI-%20(BEDI)/campagne_n_logo_2012/N_logo/TELUQ_signatures_17%20avril%202012/%25E2%2580%25A2PIV/logo_UTELUQ/Petits/RVB/logo_Uteluq_RVB_167x89.pn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edmodo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hyperlink" Target="https://docs.google.com/presentation/d/1utjj7_GC6EezcUh9Srr1mCx2rrwIehzKajI2IbylE04/edit#slide=id.g3606f1c2d_30" TargetMode="Externa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ursus.edu/technologies/29132/un-nouvel-environnement-collaboratif-gratuit-et-ouvert-pour-lapprentissage-fle3#.W6cXqZNKjOR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cursus.edu/articles/41598/des-plateformes-pour-developper-des-communs-de-la-connaissance#.W6cZ2ZNKjOQ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wikipedia.org/wiki/Plate-forme_collaborative" TargetMode="External"/><Relationship Id="rId11" Type="http://schemas.openxmlformats.org/officeDocument/2006/relationships/hyperlink" Target="https://fr.wikipedia.org/wiki/Edmodo" TargetMode="External"/><Relationship Id="rId5" Type="http://schemas.openxmlformats.org/officeDocument/2006/relationships/hyperlink" Target="https://fr.wikipedia.org/wiki/Travail_collaboratif" TargetMode="External"/><Relationship Id="rId10" Type="http://schemas.openxmlformats.org/officeDocument/2006/relationships/hyperlink" Target="https://pedagogienumeriqueenaction.cforp.ca/wp-content/uploads/2016/03/Definir-les-competences-du-21e-siecle-pour-l_Ontario-Document-de-reflexion-phase-1-2016.pdf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pedagogienumeriqueenaction.cforp.ca/wp-content/uploads/2016/03/Definir-les-competences-du-21e-siecle-pour-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cms.ac-martinique.fr/discipline/anglais/file/tice/usages-edmodo.pdf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ticeddec35.eklablog.com/vers-la-classe-inversee-retour-d-experience-avec-edmodo-a114707926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theneeroyalans-my.sharepoint.com/:w:/r/personal/webmaster_entara_be/_layouts/15/WopiFrame.aspx?guestaccesstoken=AKVVa1gp8%2bkbMmB4/e8QohyfJ0JC5clPLdpDcjIa4dI%3d&amp;docid=0e5eacc5496394b77849c689ed365f453&amp;action=default" TargetMode="External"/><Relationship Id="rId5" Type="http://schemas.openxmlformats.org/officeDocument/2006/relationships/hyperlink" Target="https://www.qacps.org/cms/lib02/MD01001006/Centricity/Domain/128/Edmodo_Teacher_Guide.pdf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docs.google.com/presentation/d/1utjj7_GC6EezcUh9Srr1mCx2rrwIehzKajI2IbylE04/edit#slide=id.g3606f1c2d_3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\\localhost\Users\dfourcau\Documents\%20Documents%20SED\STP\BDI-%20(BEDI)\campagne_n_logo_2012\N_logo\TELUQ_signatures_17%20avril%202012\%25E2%2580%25A2PIV\logo_UTELUQ\Petits\RVB\logo_Uteluq_RVB_167x89.png" TargetMode="Externa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fr.wikipedia.org/wiki/Connectivis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wikipedia.org/wiki/MOOC" TargetMode="External"/><Relationship Id="rId5" Type="http://schemas.openxmlformats.org/officeDocument/2006/relationships/hyperlink" Target="https://fr.wikipedia.org/wiki/Apprentissage_collaboratif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edagogienumeriqueenaction.cforp.ca/wp-content/uploads/2016/03/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edagogienumeriqueenaction.cforp.ca/wp-content/uploads/2016/03/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r.wikipedia.org/wiki/Plate-forme_collaborative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 9">
            <a:extLst>
              <a:ext uri="{FF2B5EF4-FFF2-40B4-BE49-F238E27FC236}">
                <a16:creationId xmlns:a16="http://schemas.microsoft.com/office/drawing/2014/main" id="{775E5F31-66C5-4E47-8C8E-BA1CC09D5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531813"/>
            <a:ext cx="9432925" cy="62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0FFFA61-6FE7-354B-B07B-93B257E35C5B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4544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339" name="ZoneTexte 13">
            <a:extLst>
              <a:ext uri="{FF2B5EF4-FFF2-40B4-BE49-F238E27FC236}">
                <a16:creationId xmlns:a16="http://schemas.microsoft.com/office/drawing/2014/main" id="{BD2CB1CF-204A-524E-800D-656A4550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4581604"/>
            <a:ext cx="6899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dirty="0">
                <a:solidFill>
                  <a:schemeClr val="bg1"/>
                </a:solidFill>
              </a:rPr>
              <a:t>Valéry </a:t>
            </a:r>
            <a:r>
              <a:rPr lang="en-US" altLang="fr-FR" sz="1600" dirty="0" err="1">
                <a:solidFill>
                  <a:schemeClr val="bg1"/>
                </a:solidFill>
              </a:rPr>
              <a:t>Psyché</a:t>
            </a:r>
            <a:endParaRPr lang="en-US" altLang="fr-FR" sz="16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dirty="0" err="1">
                <a:solidFill>
                  <a:schemeClr val="bg1"/>
                </a:solidFill>
              </a:rPr>
              <a:t>Professeure</a:t>
            </a:r>
            <a:r>
              <a:rPr lang="en-US" altLang="fr-FR" sz="16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dirty="0" err="1">
                <a:solidFill>
                  <a:schemeClr val="bg1"/>
                </a:solidFill>
              </a:rPr>
              <a:t>Département</a:t>
            </a:r>
            <a:r>
              <a:rPr lang="en-US" altLang="fr-FR" sz="1600" dirty="0">
                <a:solidFill>
                  <a:schemeClr val="bg1"/>
                </a:solidFill>
              </a:rPr>
              <a:t> </a:t>
            </a:r>
            <a:r>
              <a:rPr lang="en-US" altLang="fr-FR" sz="1600" dirty="0" err="1">
                <a:solidFill>
                  <a:schemeClr val="bg1"/>
                </a:solidFill>
              </a:rPr>
              <a:t>Éducation</a:t>
            </a:r>
            <a:endParaRPr lang="fr-FR" altLang="fr-FR" sz="16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dirty="0">
              <a:solidFill>
                <a:srgbClr val="FFFFFF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AB35D3A-2D74-8B4D-ACC1-5A3BA2402AE2}"/>
              </a:ext>
            </a:extLst>
          </p:cNvPr>
          <p:cNvCxnSpPr/>
          <p:nvPr/>
        </p:nvCxnSpPr>
        <p:spPr>
          <a:xfrm>
            <a:off x="4286250" y="4221163"/>
            <a:ext cx="57308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DE09010-4C62-AC4F-A3DF-648AC539C4F3}"/>
              </a:ext>
            </a:extLst>
          </p:cNvPr>
          <p:cNvSpPr/>
          <p:nvPr/>
        </p:nvSpPr>
        <p:spPr>
          <a:xfrm>
            <a:off x="-85725" y="6151563"/>
            <a:ext cx="9334500" cy="815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14342" name="logo_Uteluq_RVB_167x89.png" descr="/Users/dfourcau/Documents/ Documents SED/STP/BDI- (BEDI)/campagne_n_logo_2012/N_logo/TELUQ_signatures_17 avril 2012/•PIV/logo_UTELUQ/Petits/RVB/logo_Uteluq_RVB_167x89.png">
            <a:extLst>
              <a:ext uri="{FF2B5EF4-FFF2-40B4-BE49-F238E27FC236}">
                <a16:creationId xmlns:a16="http://schemas.microsoft.com/office/drawing/2014/main" id="{9E9E3E1A-4D9C-7449-B020-AAE695BE7B9B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6205538"/>
            <a:ext cx="13255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BA0041-7931-F045-A5A9-24AD3F0B394E}"/>
              </a:ext>
            </a:extLst>
          </p:cNvPr>
          <p:cNvSpPr/>
          <p:nvPr/>
        </p:nvSpPr>
        <p:spPr>
          <a:xfrm>
            <a:off x="-109538" y="-674688"/>
            <a:ext cx="9480551" cy="410368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           </a:t>
            </a:r>
          </a:p>
        </p:txBody>
      </p:sp>
      <p:sp>
        <p:nvSpPr>
          <p:cNvPr id="14344" name="Rectangle 2">
            <a:extLst>
              <a:ext uri="{FF2B5EF4-FFF2-40B4-BE49-F238E27FC236}">
                <a16:creationId xmlns:a16="http://schemas.microsoft.com/office/drawing/2014/main" id="{D1568B63-E688-F84A-B57F-FBE25BA3DF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2875" y="1341438"/>
            <a:ext cx="8858250" cy="1584325"/>
          </a:xfrm>
        </p:spPr>
        <p:txBody>
          <a:bodyPr/>
          <a:lstStyle/>
          <a:p>
            <a:pPr eaLnBrk="1" hangingPunct="1"/>
            <a:r>
              <a:rPr lang="fr-FR" altLang="fr-FR" sz="3200" dirty="0" err="1">
                <a:solidFill>
                  <a:schemeClr val="bg1"/>
                </a:solidFill>
              </a:rPr>
              <a:t>Edmodo</a:t>
            </a:r>
            <a:br>
              <a:rPr lang="fr-FR" altLang="fr-FR" sz="3200" dirty="0">
                <a:solidFill>
                  <a:schemeClr val="bg1"/>
                </a:solidFill>
              </a:rPr>
            </a:br>
            <a:r>
              <a:rPr lang="fr-FR" altLang="fr-FR" sz="3200" dirty="0">
                <a:solidFill>
                  <a:schemeClr val="bg1"/>
                </a:solidFill>
              </a:rPr>
              <a:t>Une plateforme numérique </a:t>
            </a:r>
            <a:br>
              <a:rPr lang="fr-FR" altLang="fr-FR" sz="3200" dirty="0">
                <a:solidFill>
                  <a:schemeClr val="bg1"/>
                </a:solidFill>
              </a:rPr>
            </a:br>
            <a:r>
              <a:rPr lang="fr-FR" altLang="fr-FR" sz="3200" dirty="0">
                <a:solidFill>
                  <a:schemeClr val="bg1"/>
                </a:solidFill>
              </a:rPr>
              <a:t>pour le travail collaboratif</a:t>
            </a:r>
            <a:br>
              <a:rPr lang="fr-FR" altLang="fr-FR" sz="3200" dirty="0">
                <a:solidFill>
                  <a:schemeClr val="bg1"/>
                </a:solidFill>
              </a:rPr>
            </a:br>
            <a:r>
              <a:rPr lang="fr-FR" altLang="fr-FR" sz="2000" dirty="0">
                <a:solidFill>
                  <a:schemeClr val="bg1"/>
                </a:solidFill>
              </a:rPr>
              <a:t>Démonstration d’usage dans le cadre du projet TEEC</a:t>
            </a:r>
            <a:endParaRPr lang="en-US" alt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56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25" y="120650"/>
            <a:ext cx="3165475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27025" y="115888"/>
            <a:ext cx="330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711200"/>
            <a:ext cx="9136572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03" name="ZoneTexte 7"/>
          <p:cNvSpPr txBox="1">
            <a:spLocks noChangeArrowheads="1"/>
          </p:cNvSpPr>
          <p:nvPr/>
        </p:nvSpPr>
        <p:spPr bwMode="auto">
          <a:xfrm>
            <a:off x="784225" y="1171466"/>
            <a:ext cx="203132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3600" dirty="0"/>
              <a:t> </a:t>
            </a:r>
            <a:r>
              <a:rPr lang="fr-FR" altLang="fr-FR" sz="3600" dirty="0" err="1"/>
              <a:t>Edmodo</a:t>
            </a:r>
            <a:endParaRPr lang="fr-FR" altLang="fr-FR" sz="3600" dirty="0"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795337" y="1988482"/>
            <a:ext cx="4153573" cy="769441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 Qu’est-ce que c’est ?</a:t>
            </a:r>
          </a:p>
          <a:p>
            <a:pPr>
              <a:defRPr/>
            </a:pPr>
            <a:r>
              <a:rPr lang="fr-CA" sz="1600" dirty="0">
                <a:solidFill>
                  <a:schemeClr val="bg1"/>
                </a:solidFill>
              </a:rPr>
              <a:t>Source: https://</a:t>
            </a:r>
            <a:r>
              <a:rPr lang="fr-CA" sz="1600" dirty="0" err="1">
                <a:solidFill>
                  <a:schemeClr val="bg1"/>
                </a:solidFill>
              </a:rPr>
              <a:t>fr.wikipedia.org</a:t>
            </a:r>
            <a:r>
              <a:rPr lang="fr-CA" sz="1600" dirty="0">
                <a:solidFill>
                  <a:schemeClr val="bg1"/>
                </a:solidFill>
              </a:rPr>
              <a:t>/wiki/</a:t>
            </a:r>
            <a:r>
              <a:rPr lang="fr-CA" sz="1600" dirty="0" err="1">
                <a:solidFill>
                  <a:schemeClr val="bg1"/>
                </a:solidFill>
              </a:rPr>
              <a:t>Edmodo</a:t>
            </a:r>
            <a:endParaRPr lang="fr-CA" sz="1600" dirty="0">
              <a:solidFill>
                <a:schemeClr val="bg1"/>
              </a:solidFill>
            </a:endParaRPr>
          </a:p>
        </p:txBody>
      </p:sp>
      <p:sp>
        <p:nvSpPr>
          <p:cNvPr id="12" name="Title 27"/>
          <p:cNvSpPr txBox="1">
            <a:spLocks/>
          </p:cNvSpPr>
          <p:nvPr/>
        </p:nvSpPr>
        <p:spPr>
          <a:xfrm>
            <a:off x="795337" y="2960349"/>
            <a:ext cx="7253287" cy="3687503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400" dirty="0" err="1"/>
              <a:t>Edmodo</a:t>
            </a:r>
            <a:r>
              <a:rPr lang="fr-FR" sz="2400" dirty="0"/>
              <a:t> est une plateforme collaborative à but éducatif </a:t>
            </a:r>
            <a:endParaRPr lang="fr-CA" sz="2400" b="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CA" sz="2400" b="0" dirty="0"/>
              <a:t>conçue sur le </a:t>
            </a:r>
            <a:r>
              <a:rPr lang="fr-CA" sz="2400" dirty="0"/>
              <a:t>modèle des réseaux sociaux</a:t>
            </a:r>
            <a:r>
              <a:rPr lang="fr-CA" sz="2400" b="0" dirty="0"/>
              <a:t>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CA" sz="2400" b="0" dirty="0"/>
              <a:t>Son interface est assez </a:t>
            </a:r>
            <a:r>
              <a:rPr lang="fr-CA" sz="2400" dirty="0"/>
              <a:t>similaire à Facebook</a:t>
            </a:r>
            <a:r>
              <a:rPr lang="fr-CA" sz="2400" b="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400" b="0" dirty="0"/>
              <a:t>Pour </a:t>
            </a:r>
            <a:r>
              <a:rPr lang="fr-CA" sz="2400" dirty="0"/>
              <a:t>dialoguer de façon sécuritaire </a:t>
            </a:r>
            <a:r>
              <a:rPr lang="fr-CA" sz="2400" b="0" dirty="0"/>
              <a:t>avec des personnes œuvrant </a:t>
            </a:r>
            <a:r>
              <a:rPr lang="fr-CA" sz="2400" dirty="0"/>
              <a:t>dans le domaine de l’éducation</a:t>
            </a:r>
            <a:r>
              <a:rPr lang="fr-CA" sz="2400" b="0" dirty="0"/>
              <a:t>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CA" sz="2400" b="0" dirty="0"/>
              <a:t>Permets aux </a:t>
            </a:r>
            <a:r>
              <a:rPr lang="fr-CA" sz="2400" dirty="0"/>
              <a:t>écoles</a:t>
            </a:r>
            <a:r>
              <a:rPr lang="fr-CA" sz="2400" b="0" dirty="0"/>
              <a:t> de se créer un </a:t>
            </a:r>
            <a:r>
              <a:rPr lang="fr-CA" sz="2400" dirty="0"/>
              <a:t>réseau privé de communication entre enseignants, parents et élèves.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25" y="120650"/>
            <a:ext cx="3165475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27025" y="115888"/>
            <a:ext cx="330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711200"/>
            <a:ext cx="9136572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03" name="ZoneTexte 7"/>
          <p:cNvSpPr txBox="1">
            <a:spLocks noChangeArrowheads="1"/>
          </p:cNvSpPr>
          <p:nvPr/>
        </p:nvSpPr>
        <p:spPr bwMode="auto">
          <a:xfrm>
            <a:off x="784225" y="1171466"/>
            <a:ext cx="203132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3600" dirty="0"/>
              <a:t> </a:t>
            </a:r>
            <a:r>
              <a:rPr lang="fr-FR" altLang="fr-FR" sz="3600" dirty="0" err="1"/>
              <a:t>Edmodo</a:t>
            </a:r>
            <a:endParaRPr lang="fr-FR" altLang="fr-FR" sz="3600" dirty="0"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795337" y="2111593"/>
            <a:ext cx="2784737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Caractéristiques</a:t>
            </a:r>
          </a:p>
        </p:txBody>
      </p:sp>
      <p:sp>
        <p:nvSpPr>
          <p:cNvPr id="12" name="Title 27"/>
          <p:cNvSpPr txBox="1">
            <a:spLocks/>
          </p:cNvSpPr>
          <p:nvPr/>
        </p:nvSpPr>
        <p:spPr>
          <a:xfrm>
            <a:off x="778537" y="2794748"/>
            <a:ext cx="7253287" cy="4352300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Convivial</a:t>
            </a:r>
            <a:r>
              <a:rPr lang="en-US" sz="2400" b="0" dirty="0"/>
              <a:t> : </a:t>
            </a:r>
            <a:r>
              <a:rPr lang="en-US" sz="2400" b="0" dirty="0" err="1"/>
              <a:t>très</a:t>
            </a:r>
            <a:r>
              <a:rPr lang="en-US" sz="2400" b="0" dirty="0"/>
              <a:t> facile </a:t>
            </a:r>
            <a:r>
              <a:rPr lang="en-US" sz="2400" b="0" dirty="0" err="1"/>
              <a:t>à</a:t>
            </a:r>
            <a:r>
              <a:rPr lang="en-US" sz="2400" b="0" dirty="0"/>
              <a:t> </a:t>
            </a:r>
            <a:r>
              <a:rPr lang="en-US" sz="2400" b="0" dirty="0" err="1"/>
              <a:t>utiliser</a:t>
            </a:r>
            <a:r>
              <a:rPr lang="en-US" sz="2400" b="0" dirty="0"/>
              <a:t> ;</a:t>
            </a:r>
            <a:endParaRPr lang="fr-CA" sz="2400" b="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CA" sz="2400" dirty="0"/>
              <a:t>Sécuritaire</a:t>
            </a:r>
            <a:r>
              <a:rPr lang="fr-CA" sz="2400" b="0" dirty="0"/>
              <a:t> : contrôle complet sur votre classe numérique.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CA" sz="2400" dirty="0"/>
              <a:t>Éthique :</a:t>
            </a:r>
            <a:r>
              <a:rPr lang="fr-CA" sz="2400" b="0" dirty="0"/>
              <a:t> respect des règles éthique, les élèves interagissent en circuit fermé avec leurs pairs et l’enseignant.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CA" sz="2400" dirty="0"/>
              <a:t>Connecté : </a:t>
            </a:r>
            <a:r>
              <a:rPr lang="fr-CA" sz="2400" b="0" dirty="0"/>
              <a:t>lanceur d’applications web 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CA" sz="2400" dirty="0"/>
              <a:t>Offre de l’aide</a:t>
            </a:r>
            <a:r>
              <a:rPr lang="fr-CA" sz="2400" b="0" dirty="0"/>
              <a:t> : Centre d’aide, communauté, tutoriaux 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CA" sz="2400" dirty="0"/>
              <a:t>Polyvalent</a:t>
            </a:r>
            <a:r>
              <a:rPr lang="fr-CA" sz="2400" b="0" dirty="0"/>
              <a:t> : plusieurs usages possibles 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CA" sz="2400" dirty="0"/>
              <a:t>Multi-utilisateur</a:t>
            </a:r>
            <a:r>
              <a:rPr lang="fr-CA" sz="2400" b="0" dirty="0"/>
              <a:t> : Enseignants, élèves, parents.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400" dirty="0"/>
              <a:t>Soutien et entretien </a:t>
            </a:r>
            <a:r>
              <a:rPr lang="fr-CA" sz="2400" b="0" dirty="0"/>
              <a:t>techniques.</a:t>
            </a:r>
            <a:endParaRPr lang="en-US" sz="2400" b="0" dirty="0">
              <a:solidFill>
                <a:srgbClr val="27333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548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25" y="120650"/>
            <a:ext cx="3165475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27025" y="115888"/>
            <a:ext cx="330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711200"/>
            <a:ext cx="9136572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03" name="ZoneTexte 7"/>
          <p:cNvSpPr txBox="1">
            <a:spLocks noChangeArrowheads="1"/>
          </p:cNvSpPr>
          <p:nvPr/>
        </p:nvSpPr>
        <p:spPr bwMode="auto">
          <a:xfrm>
            <a:off x="784225" y="1171466"/>
            <a:ext cx="203132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3600" dirty="0"/>
              <a:t> </a:t>
            </a:r>
            <a:r>
              <a:rPr lang="fr-FR" altLang="fr-FR" sz="3600" dirty="0" err="1"/>
              <a:t>Edmodo</a:t>
            </a:r>
            <a:endParaRPr lang="fr-FR" altLang="fr-FR" sz="3600" dirty="0"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795338" y="2473732"/>
            <a:ext cx="2122697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En</a:t>
            </a:r>
            <a:r>
              <a:rPr lang="en-US" sz="2800" dirty="0">
                <a:solidFill>
                  <a:schemeClr val="bg1"/>
                </a:solidFill>
              </a:rPr>
              <a:t> résumé:</a:t>
            </a:r>
            <a:endParaRPr lang="fr-CA" sz="2800" dirty="0">
              <a:solidFill>
                <a:schemeClr val="bg1"/>
              </a:solidFill>
            </a:endParaRPr>
          </a:p>
        </p:txBody>
      </p:sp>
      <p:sp>
        <p:nvSpPr>
          <p:cNvPr id="14" name="Title 27">
            <a:extLst>
              <a:ext uri="{FF2B5EF4-FFF2-40B4-BE49-F238E27FC236}">
                <a16:creationId xmlns:a16="http://schemas.microsoft.com/office/drawing/2014/main" id="{7206AC5B-FB8F-2545-80E5-71B29F6BB79F}"/>
              </a:ext>
            </a:extLst>
          </p:cNvPr>
          <p:cNvSpPr txBox="1">
            <a:spLocks/>
          </p:cNvSpPr>
          <p:nvPr/>
        </p:nvSpPr>
        <p:spPr>
          <a:xfrm>
            <a:off x="795338" y="3488792"/>
            <a:ext cx="7253287" cy="3355104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l"/>
            <a:r>
              <a:rPr lang="fr-CA" sz="2400" b="0" dirty="0">
                <a:solidFill>
                  <a:srgbClr val="273339"/>
                </a:solidFill>
                <a:latin typeface="+mj-lt"/>
              </a:rPr>
              <a:t>Donc, </a:t>
            </a:r>
            <a:r>
              <a:rPr lang="fr-CA" sz="2400" b="0" dirty="0" err="1">
                <a:solidFill>
                  <a:srgbClr val="273339"/>
                </a:solidFill>
                <a:latin typeface="+mj-lt"/>
              </a:rPr>
              <a:t>Edmodo</a:t>
            </a:r>
            <a:r>
              <a:rPr lang="fr-CA" sz="2400" b="0" dirty="0">
                <a:solidFill>
                  <a:srgbClr val="273339"/>
                </a:solidFill>
                <a:latin typeface="+mj-lt"/>
              </a:rPr>
              <a:t> c’est</a:t>
            </a:r>
          </a:p>
          <a:p>
            <a:pPr lvl="0" algn="l"/>
            <a:r>
              <a:rPr lang="fr-CA" sz="2400" b="0" dirty="0">
                <a:solidFill>
                  <a:srgbClr val="273339"/>
                </a:solidFill>
                <a:latin typeface="+mj-lt"/>
              </a:rPr>
              <a:t>– Un </a:t>
            </a:r>
            <a:r>
              <a:rPr lang="fr-CA" sz="2400" dirty="0">
                <a:solidFill>
                  <a:srgbClr val="273339"/>
                </a:solidFill>
                <a:latin typeface="+mj-lt"/>
              </a:rPr>
              <a:t>réseau social à la Facebook </a:t>
            </a:r>
            <a:r>
              <a:rPr lang="fr-CA" sz="2400" b="0" dirty="0">
                <a:solidFill>
                  <a:srgbClr val="273339"/>
                </a:solidFill>
                <a:latin typeface="+mj-lt"/>
              </a:rPr>
              <a:t>dans le domaine de l’</a:t>
            </a:r>
            <a:r>
              <a:rPr lang="fr-CA" sz="2400" dirty="0">
                <a:solidFill>
                  <a:srgbClr val="273339"/>
                </a:solidFill>
                <a:latin typeface="+mj-lt"/>
              </a:rPr>
              <a:t>éducation</a:t>
            </a:r>
            <a:r>
              <a:rPr lang="fr-CA" sz="2400" b="0" dirty="0">
                <a:solidFill>
                  <a:srgbClr val="273339"/>
                </a:solidFill>
                <a:latin typeface="+mj-lt"/>
              </a:rPr>
              <a:t> ;</a:t>
            </a:r>
          </a:p>
          <a:p>
            <a:pPr marL="342900" lvl="0" indent="-342900" algn="l">
              <a:buFontTx/>
              <a:buChar char="-"/>
            </a:pPr>
            <a:r>
              <a:rPr lang="fr-CA" sz="2400" b="0" dirty="0">
                <a:solidFill>
                  <a:srgbClr val="273339"/>
                </a:solidFill>
                <a:latin typeface="+mj-lt"/>
              </a:rPr>
              <a:t>Une </a:t>
            </a:r>
            <a:r>
              <a:rPr lang="fr-CA" sz="2400" dirty="0">
                <a:solidFill>
                  <a:srgbClr val="273339"/>
                </a:solidFill>
                <a:latin typeface="+mj-lt"/>
              </a:rPr>
              <a:t>plateforme numérique unique </a:t>
            </a:r>
            <a:r>
              <a:rPr lang="fr-CA" sz="2400" b="0" dirty="0">
                <a:solidFill>
                  <a:srgbClr val="273339"/>
                </a:solidFill>
                <a:latin typeface="+mj-lt"/>
              </a:rPr>
              <a:t>de </a:t>
            </a:r>
            <a:r>
              <a:rPr lang="fr-CA" sz="2400" dirty="0">
                <a:solidFill>
                  <a:srgbClr val="273339"/>
                </a:solidFill>
                <a:latin typeface="+mj-lt"/>
              </a:rPr>
              <a:t>circulation de l’information sécuritaire et éthique </a:t>
            </a:r>
            <a:r>
              <a:rPr lang="fr-CA" sz="2400" b="0" dirty="0">
                <a:solidFill>
                  <a:srgbClr val="273339"/>
                </a:solidFill>
                <a:latin typeface="+mj-lt"/>
              </a:rPr>
              <a:t>entre enseignants/entre enseignants et élèves/entre enseignant et parents/entre enseignants et gestionnaires d’école.</a:t>
            </a:r>
          </a:p>
          <a:p>
            <a:pPr marL="342900" lvl="0" indent="-342900" algn="l">
              <a:buFontTx/>
              <a:buChar char="-"/>
            </a:pPr>
            <a:endParaRPr lang="fr-CA" sz="2400" b="0" dirty="0">
              <a:solidFill>
                <a:srgbClr val="27333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77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25" y="120650"/>
            <a:ext cx="3165475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27025" y="115888"/>
            <a:ext cx="330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711200"/>
            <a:ext cx="9136572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03" name="ZoneTexte 7"/>
          <p:cNvSpPr txBox="1">
            <a:spLocks noChangeArrowheads="1"/>
          </p:cNvSpPr>
          <p:nvPr/>
        </p:nvSpPr>
        <p:spPr bwMode="auto">
          <a:xfrm>
            <a:off x="784225" y="1171466"/>
            <a:ext cx="203132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3600" dirty="0"/>
              <a:t> </a:t>
            </a:r>
            <a:r>
              <a:rPr lang="fr-FR" altLang="fr-FR" sz="3600" dirty="0" err="1"/>
              <a:t>Edmodo</a:t>
            </a:r>
            <a:endParaRPr lang="fr-FR" altLang="fr-FR" sz="3600" dirty="0"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795338" y="2473732"/>
            <a:ext cx="3004349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Usages possibles</a:t>
            </a:r>
          </a:p>
        </p:txBody>
      </p:sp>
      <p:sp>
        <p:nvSpPr>
          <p:cNvPr id="12" name="Title 27"/>
          <p:cNvSpPr txBox="1">
            <a:spLocks/>
          </p:cNvSpPr>
          <p:nvPr/>
        </p:nvSpPr>
        <p:spPr>
          <a:xfrm>
            <a:off x="795337" y="3429000"/>
            <a:ext cx="7253287" cy="3299704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57200" lvl="0" indent="-457200" algn="just">
              <a:buFont typeface="+mj-lt"/>
              <a:buAutoNum type="arabicPeriod"/>
            </a:pPr>
            <a:r>
              <a:rPr lang="fr-CA" sz="2400" b="0" dirty="0"/>
              <a:t>Gestion collaborative d’une classe (élèves) 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fr-CA" sz="2400" b="0" dirty="0"/>
              <a:t>Gestion collaborative d’un groupe (enseignants)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fr-CA" sz="2400" b="0" dirty="0">
                <a:solidFill>
                  <a:srgbClr val="273339"/>
                </a:solidFill>
                <a:latin typeface="+mj-lt"/>
              </a:rPr>
              <a:t>Gestion d’un projet éducatif 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CA" sz="2400" b="0" dirty="0">
                <a:solidFill>
                  <a:srgbClr val="273339"/>
                </a:solidFill>
              </a:rPr>
              <a:t>Gestion d’un projet de recherche en éducation 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fr-CA" sz="2400" b="0" dirty="0">
              <a:solidFill>
                <a:srgbClr val="273339"/>
              </a:solidFill>
              <a:latin typeface="+mj-lt"/>
            </a:endParaRPr>
          </a:p>
          <a:p>
            <a:pPr algn="just"/>
            <a:r>
              <a:rPr lang="fr-CA" sz="2400" b="0" dirty="0"/>
              <a:t>Parce qu’</a:t>
            </a:r>
            <a:r>
              <a:rPr lang="fr-CA" sz="2400" b="0" dirty="0" err="1"/>
              <a:t>Edmodo</a:t>
            </a:r>
            <a:r>
              <a:rPr lang="fr-CA" sz="2400" b="0" dirty="0"/>
              <a:t> est tout ceci, nous l’avons choisi afin de gérer la collaboration et la communication dans le cadre du projet TEEC.</a:t>
            </a:r>
          </a:p>
          <a:p>
            <a:pPr lvl="0" algn="just"/>
            <a:endParaRPr lang="fr-CA" sz="2000" b="0" dirty="0">
              <a:solidFill>
                <a:srgbClr val="27333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59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1" descr="bande_ppt_E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25" y="120650"/>
            <a:ext cx="3165475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dirty="0"/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327025" y="115888"/>
            <a:ext cx="330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pic>
        <p:nvPicPr>
          <p:cNvPr id="11269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71638" y="771321"/>
            <a:ext cx="12819063" cy="618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60338" y="711200"/>
            <a:ext cx="9304338" cy="62563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271" name="ZoneTexte 7"/>
          <p:cNvSpPr txBox="1">
            <a:spLocks noChangeArrowheads="1"/>
          </p:cNvSpPr>
          <p:nvPr/>
        </p:nvSpPr>
        <p:spPr bwMode="auto">
          <a:xfrm>
            <a:off x="784225" y="1171466"/>
            <a:ext cx="353622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3600" dirty="0" err="1"/>
              <a:t>Edmodo</a:t>
            </a:r>
            <a:r>
              <a:rPr lang="fr-FR" altLang="fr-FR" sz="3600" dirty="0"/>
              <a:t> - TEEC</a:t>
            </a:r>
          </a:p>
        </p:txBody>
      </p:sp>
      <p:sp>
        <p:nvSpPr>
          <p:cNvPr id="8" name="ZoneTexte 7"/>
          <p:cNvSpPr txBox="1"/>
          <p:nvPr/>
        </p:nvSpPr>
        <p:spPr bwMode="auto">
          <a:xfrm>
            <a:off x="795338" y="2473731"/>
            <a:ext cx="5904180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bg1"/>
                </a:solidFill>
              </a:rPr>
              <a:t>Exemple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d’usages</a:t>
            </a:r>
            <a:r>
              <a:rPr lang="en-US" sz="2800" dirty="0">
                <a:solidFill>
                  <a:schemeClr val="bg1"/>
                </a:solidFill>
              </a:rPr>
              <a:t> et </a:t>
            </a:r>
            <a:r>
              <a:rPr lang="en-US" sz="2800" dirty="0" err="1">
                <a:solidFill>
                  <a:schemeClr val="bg1"/>
                </a:solidFill>
              </a:rPr>
              <a:t>démonstration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itle 27"/>
          <p:cNvSpPr txBox="1">
            <a:spLocks/>
          </p:cNvSpPr>
          <p:nvPr/>
        </p:nvSpPr>
        <p:spPr>
          <a:xfrm>
            <a:off x="784225" y="3007153"/>
            <a:ext cx="7449071" cy="2025509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400" b="0" dirty="0" err="1">
                <a:solidFill>
                  <a:schemeClr val="tx1"/>
                </a:solidFill>
              </a:rPr>
              <a:t>Utilisation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d’Edmodo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dans</a:t>
            </a:r>
            <a:r>
              <a:rPr lang="en-US" sz="2400" b="0" dirty="0">
                <a:solidFill>
                  <a:schemeClr val="tx1"/>
                </a:solidFill>
              </a:rPr>
              <a:t> le cadre d’un </a:t>
            </a:r>
            <a:r>
              <a:rPr lang="en-US" sz="2400" b="0" dirty="0" err="1">
                <a:solidFill>
                  <a:schemeClr val="tx1"/>
                </a:solidFill>
              </a:rPr>
              <a:t>projet</a:t>
            </a:r>
            <a:r>
              <a:rPr lang="en-US" sz="2400" b="0" dirty="0">
                <a:solidFill>
                  <a:schemeClr val="tx1"/>
                </a:solidFill>
              </a:rPr>
              <a:t> de recherche </a:t>
            </a:r>
            <a:r>
              <a:rPr lang="en-US" sz="2400" b="0" dirty="0" err="1">
                <a:solidFill>
                  <a:schemeClr val="tx1"/>
                </a:solidFill>
              </a:rPr>
              <a:t>dans</a:t>
            </a:r>
            <a:r>
              <a:rPr lang="en-US" sz="2400" b="0" dirty="0">
                <a:solidFill>
                  <a:schemeClr val="tx1"/>
                </a:solidFill>
              </a:rPr>
              <a:t> le </a:t>
            </a:r>
            <a:r>
              <a:rPr lang="en-US" sz="2400" b="0" dirty="0" err="1">
                <a:solidFill>
                  <a:schemeClr val="tx1"/>
                </a:solidFill>
              </a:rPr>
              <a:t>domaine</a:t>
            </a:r>
            <a:r>
              <a:rPr lang="en-US" sz="2400" b="0" dirty="0">
                <a:solidFill>
                  <a:schemeClr val="tx1"/>
                </a:solidFill>
              </a:rPr>
              <a:t> de </a:t>
            </a:r>
            <a:r>
              <a:rPr lang="en-US" sz="2400" b="0" dirty="0" err="1">
                <a:solidFill>
                  <a:schemeClr val="tx1"/>
                </a:solidFill>
              </a:rPr>
              <a:t>l’éducation</a:t>
            </a:r>
            <a:r>
              <a:rPr lang="en-US" sz="2400" b="0" dirty="0">
                <a:solidFill>
                  <a:schemeClr val="tx1"/>
                </a:solidFill>
              </a:rPr>
              <a:t>, le </a:t>
            </a:r>
            <a:r>
              <a:rPr lang="en-US" sz="2400" b="0" dirty="0" err="1">
                <a:solidFill>
                  <a:schemeClr val="tx1"/>
                </a:solidFill>
              </a:rPr>
              <a:t>projet</a:t>
            </a:r>
            <a:r>
              <a:rPr lang="en-US" sz="2400" b="0" dirty="0">
                <a:solidFill>
                  <a:schemeClr val="tx1"/>
                </a:solidFill>
              </a:rPr>
              <a:t> TEEC.</a:t>
            </a:r>
          </a:p>
          <a:p>
            <a:pPr algn="l"/>
            <a:r>
              <a:rPr lang="en-US" sz="2400" b="0" dirty="0">
                <a:solidFill>
                  <a:schemeClr val="tx1"/>
                </a:solidFill>
              </a:rPr>
              <a:t>Usage 1 : </a:t>
            </a:r>
            <a:r>
              <a:rPr lang="en-US" sz="2400" b="0" dirty="0" err="1">
                <a:solidFill>
                  <a:schemeClr val="tx1"/>
                </a:solidFill>
              </a:rPr>
              <a:t>gestion</a:t>
            </a:r>
            <a:r>
              <a:rPr lang="en-US" sz="2400" b="0" dirty="0">
                <a:solidFill>
                  <a:schemeClr val="tx1"/>
                </a:solidFill>
              </a:rPr>
              <a:t> de la recherche (</a:t>
            </a:r>
            <a:r>
              <a:rPr lang="en-US" sz="2400" b="0" dirty="0" err="1">
                <a:solidFill>
                  <a:schemeClr val="tx1"/>
                </a:solidFill>
              </a:rPr>
              <a:t>groupe</a:t>
            </a:r>
            <a:r>
              <a:rPr lang="en-US" sz="2400" b="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400" b="0" dirty="0">
                <a:solidFill>
                  <a:schemeClr val="tx1"/>
                </a:solidFill>
              </a:rPr>
              <a:t>Usage 2 : </a:t>
            </a:r>
            <a:r>
              <a:rPr lang="en-US" sz="2400" b="0" dirty="0" err="1">
                <a:solidFill>
                  <a:schemeClr val="tx1"/>
                </a:solidFill>
              </a:rPr>
              <a:t>gestion</a:t>
            </a:r>
            <a:r>
              <a:rPr lang="en-US" sz="2400" b="0" dirty="0">
                <a:solidFill>
                  <a:schemeClr val="tx1"/>
                </a:solidFill>
              </a:rPr>
              <a:t> des experimentations (</a:t>
            </a:r>
            <a:r>
              <a:rPr lang="en-US" sz="2400" b="0" dirty="0" err="1">
                <a:solidFill>
                  <a:schemeClr val="tx1"/>
                </a:solidFill>
              </a:rPr>
              <a:t>classe</a:t>
            </a:r>
            <a:r>
              <a:rPr lang="en-US" sz="2400" b="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6031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711200"/>
            <a:ext cx="9143999" cy="6146800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075" name="Image 11" descr="bande_ppt_E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9050"/>
            <a:ext cx="4284663" cy="781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215900" y="115888"/>
            <a:ext cx="435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323849" y="1105227"/>
            <a:ext cx="6552407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 Le </a:t>
            </a:r>
            <a:r>
              <a:rPr lang="en-US" sz="2800" dirty="0" err="1">
                <a:solidFill>
                  <a:schemeClr val="bg1"/>
                </a:solidFill>
              </a:rPr>
              <a:t>projet</a:t>
            </a:r>
            <a:r>
              <a:rPr lang="en-US" sz="2800" dirty="0">
                <a:solidFill>
                  <a:schemeClr val="bg1"/>
                </a:solidFill>
              </a:rPr>
              <a:t> TEEC</a:t>
            </a:r>
            <a:endParaRPr lang="fr-CA" sz="28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r="1020"/>
          <a:stretch/>
        </p:blipFill>
        <p:spPr>
          <a:xfrm>
            <a:off x="0" y="2573756"/>
            <a:ext cx="9146170" cy="4194048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 bwMode="auto">
          <a:xfrm>
            <a:off x="323849" y="2195572"/>
            <a:ext cx="7776543" cy="369332"/>
          </a:xfrm>
          <a:prstGeom prst="rect">
            <a:avLst/>
          </a:prstGeom>
          <a:solidFill>
            <a:srgbClr val="25507F">
              <a:alpha val="73725"/>
            </a:srgb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Un </a:t>
            </a:r>
            <a:r>
              <a:rPr lang="en-US" b="1" dirty="0" err="1">
                <a:solidFill>
                  <a:schemeClr val="bg1"/>
                </a:solidFill>
              </a:rPr>
              <a:t>projet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technologie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éducative</a:t>
            </a:r>
            <a:r>
              <a:rPr lang="en-US" b="1" dirty="0">
                <a:solidFill>
                  <a:schemeClr val="bg1"/>
                </a:solidFill>
              </a:rPr>
              <a:t> et </a:t>
            </a:r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enseignement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contexte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30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711200"/>
            <a:ext cx="9143999" cy="6146800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075" name="Image 11" descr="bande_ppt_E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9050"/>
            <a:ext cx="4284663" cy="781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215900" y="115888"/>
            <a:ext cx="435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323849" y="1105227"/>
            <a:ext cx="6552407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 Le </a:t>
            </a:r>
            <a:r>
              <a:rPr lang="en-US" sz="2800" dirty="0" err="1">
                <a:solidFill>
                  <a:schemeClr val="bg1"/>
                </a:solidFill>
              </a:rPr>
              <a:t>projet</a:t>
            </a:r>
            <a:r>
              <a:rPr lang="en-US" sz="2800" dirty="0">
                <a:solidFill>
                  <a:schemeClr val="bg1"/>
                </a:solidFill>
              </a:rPr>
              <a:t> TEEC</a:t>
            </a:r>
            <a:endParaRPr lang="fr-CA" sz="28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0" y="2358697"/>
            <a:ext cx="6532516" cy="4395697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 bwMode="auto">
          <a:xfrm>
            <a:off x="323849" y="1719252"/>
            <a:ext cx="6552407" cy="615553"/>
          </a:xfrm>
          <a:prstGeom prst="rect">
            <a:avLst/>
          </a:prstGeom>
          <a:solidFill>
            <a:srgbClr val="25507F">
              <a:alpha val="73725"/>
            </a:srgb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</a:rPr>
              <a:t>Technologie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Éducative</a:t>
            </a:r>
            <a:r>
              <a:rPr lang="en-US" b="1" dirty="0">
                <a:solidFill>
                  <a:schemeClr val="bg1"/>
                </a:solidFill>
              </a:rPr>
              <a:t> et </a:t>
            </a:r>
            <a:r>
              <a:rPr lang="en-US" b="1" dirty="0" err="1">
                <a:solidFill>
                  <a:schemeClr val="bg1"/>
                </a:solidFill>
              </a:rPr>
              <a:t>Enseignement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 Context </a:t>
            </a:r>
          </a:p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</a:rPr>
              <a:t>Site web:  </a:t>
            </a:r>
            <a:r>
              <a:rPr lang="en-US" sz="1600" dirty="0">
                <a:solidFill>
                  <a:schemeClr val="bg1"/>
                </a:solidFill>
              </a:rPr>
              <a:t>https://</a:t>
            </a:r>
            <a:r>
              <a:rPr lang="en-US" sz="1600" dirty="0" err="1">
                <a:solidFill>
                  <a:schemeClr val="bg1"/>
                </a:solidFill>
              </a:rPr>
              <a:t>teec.teluq.ca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fr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37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711200"/>
            <a:ext cx="9143999" cy="6146800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075" name="Image 11" descr="bande_ppt_E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9050"/>
            <a:ext cx="4284663" cy="781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215900" y="115888"/>
            <a:ext cx="435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323849" y="1105227"/>
            <a:ext cx="6552407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 Le </a:t>
            </a:r>
            <a:r>
              <a:rPr lang="en-US" sz="2800" dirty="0" err="1">
                <a:solidFill>
                  <a:schemeClr val="bg1"/>
                </a:solidFill>
              </a:rPr>
              <a:t>projet</a:t>
            </a:r>
            <a:r>
              <a:rPr lang="en-US" sz="2800" dirty="0">
                <a:solidFill>
                  <a:schemeClr val="bg1"/>
                </a:solidFill>
              </a:rPr>
              <a:t> TEEC</a:t>
            </a:r>
            <a:endParaRPr lang="fr-CA" sz="28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r="1020"/>
          <a:stretch/>
        </p:blipFill>
        <p:spPr>
          <a:xfrm>
            <a:off x="0" y="2573756"/>
            <a:ext cx="9146170" cy="4194048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 bwMode="auto">
          <a:xfrm>
            <a:off x="323849" y="2195572"/>
            <a:ext cx="7776543" cy="369332"/>
          </a:xfrm>
          <a:prstGeom prst="rect">
            <a:avLst/>
          </a:prstGeom>
          <a:solidFill>
            <a:srgbClr val="25507F">
              <a:alpha val="73725"/>
            </a:srgb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</a:rPr>
              <a:t>Membres</a:t>
            </a:r>
            <a:r>
              <a:rPr lang="en-US" b="1" dirty="0">
                <a:solidFill>
                  <a:schemeClr val="bg1"/>
                </a:solidFill>
              </a:rPr>
              <a:t> du </a:t>
            </a:r>
            <a:r>
              <a:rPr lang="en-US" b="1" dirty="0" err="1">
                <a:solidFill>
                  <a:schemeClr val="bg1"/>
                </a:solidFill>
              </a:rPr>
              <a:t>projet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44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711200"/>
            <a:ext cx="9143999" cy="6146800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075" name="Image 11" descr="bande_ppt_E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9050"/>
            <a:ext cx="4284663" cy="781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215900" y="115888"/>
            <a:ext cx="435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323849" y="1105227"/>
            <a:ext cx="6552407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 Le </a:t>
            </a:r>
            <a:r>
              <a:rPr lang="en-US" sz="2800" dirty="0" err="1">
                <a:solidFill>
                  <a:schemeClr val="bg1"/>
                </a:solidFill>
              </a:rPr>
              <a:t>projet</a:t>
            </a:r>
            <a:r>
              <a:rPr lang="en-US" sz="2800" dirty="0">
                <a:solidFill>
                  <a:schemeClr val="bg1"/>
                </a:solidFill>
              </a:rPr>
              <a:t> TEEC</a:t>
            </a:r>
            <a:endParaRPr lang="fr-CA" sz="28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 bwMode="auto">
          <a:xfrm>
            <a:off x="323849" y="1830962"/>
            <a:ext cx="2447951" cy="369332"/>
          </a:xfrm>
          <a:prstGeom prst="rect">
            <a:avLst/>
          </a:prstGeom>
          <a:solidFill>
            <a:srgbClr val="25507F">
              <a:alpha val="73725"/>
            </a:srgbClr>
          </a:solidFill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chemeClr val="bg1"/>
                </a:solidFill>
              </a:rPr>
              <a:t>Membres</a:t>
            </a:r>
            <a:r>
              <a:rPr lang="en-US" b="1" dirty="0">
                <a:solidFill>
                  <a:schemeClr val="bg1"/>
                </a:solidFill>
              </a:rPr>
              <a:t> du </a:t>
            </a:r>
            <a:r>
              <a:rPr lang="en-US" b="1" dirty="0" err="1">
                <a:solidFill>
                  <a:schemeClr val="bg1"/>
                </a:solidFill>
              </a:rPr>
              <a:t>projet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6" y="2203450"/>
            <a:ext cx="9467850" cy="46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75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711200"/>
            <a:ext cx="9143999" cy="6146800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075" name="Image 11" descr="bande_ppt_E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9050"/>
            <a:ext cx="4284663" cy="781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215900" y="115888"/>
            <a:ext cx="435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323849" y="1105227"/>
            <a:ext cx="6552407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 Le </a:t>
            </a:r>
            <a:r>
              <a:rPr lang="en-US" sz="2800" dirty="0" err="1">
                <a:solidFill>
                  <a:schemeClr val="bg1"/>
                </a:solidFill>
              </a:rPr>
              <a:t>projet</a:t>
            </a:r>
            <a:r>
              <a:rPr lang="en-US" sz="2800" dirty="0">
                <a:solidFill>
                  <a:schemeClr val="bg1"/>
                </a:solidFill>
              </a:rPr>
              <a:t> TEEC</a:t>
            </a:r>
            <a:endParaRPr lang="fr-CA" sz="28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 bwMode="auto">
          <a:xfrm>
            <a:off x="323849" y="1830962"/>
            <a:ext cx="4608191" cy="369332"/>
          </a:xfrm>
          <a:prstGeom prst="rect">
            <a:avLst/>
          </a:prstGeom>
          <a:solidFill>
            <a:srgbClr val="25507F">
              <a:alpha val="73725"/>
            </a:srgbClr>
          </a:solidFill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chemeClr val="bg1"/>
                </a:solidFill>
              </a:rPr>
              <a:t>Répartition</a:t>
            </a:r>
            <a:r>
              <a:rPr lang="en-US" b="1" dirty="0">
                <a:solidFill>
                  <a:schemeClr val="bg1"/>
                </a:solidFill>
              </a:rPr>
              <a:t> des </a:t>
            </a:r>
            <a:r>
              <a:rPr lang="en-US" b="1" dirty="0" err="1">
                <a:solidFill>
                  <a:schemeClr val="bg1"/>
                </a:solidFill>
              </a:rPr>
              <a:t>activités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" name="Espace réservé du contenu 9">
            <a:extLst>
              <a:ext uri="{FF2B5EF4-FFF2-40B4-BE49-F238E27FC236}">
                <a16:creationId xmlns:a16="http://schemas.microsoft.com/office/drawing/2014/main" id="{BFA8F14A-23D5-204B-9CD8-7B2808680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49" y="2326788"/>
            <a:ext cx="8780791" cy="40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3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25" y="128588"/>
            <a:ext cx="3165475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dirty="0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27025" y="115888"/>
            <a:ext cx="330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711200"/>
            <a:ext cx="9136572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777316" y="1298675"/>
            <a:ext cx="5716117" cy="800219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Le travail </a:t>
            </a:r>
            <a:r>
              <a:rPr lang="en-US" sz="2800" dirty="0" err="1">
                <a:solidFill>
                  <a:schemeClr val="bg1"/>
                </a:solidFill>
              </a:rPr>
              <a:t>collaboratif</a:t>
            </a:r>
            <a:r>
              <a:rPr lang="en-US" sz="2800" dirty="0">
                <a:solidFill>
                  <a:schemeClr val="bg1"/>
                </a:solidFill>
              </a:rPr>
              <a:t> ?</a:t>
            </a:r>
          </a:p>
          <a:p>
            <a:pPr>
              <a:defRPr/>
            </a:pPr>
            <a:r>
              <a:rPr lang="fr-CA" altLang="fr-FR" dirty="0">
                <a:solidFill>
                  <a:schemeClr val="bg1"/>
                </a:solidFill>
              </a:rPr>
              <a:t>Source: https://</a:t>
            </a:r>
            <a:r>
              <a:rPr lang="fr-CA" altLang="fr-FR" dirty="0" err="1">
                <a:solidFill>
                  <a:schemeClr val="bg1"/>
                </a:solidFill>
              </a:rPr>
              <a:t>fr.wikipedia.org</a:t>
            </a:r>
            <a:r>
              <a:rPr lang="fr-CA" altLang="fr-FR" dirty="0">
                <a:solidFill>
                  <a:schemeClr val="bg1"/>
                </a:solidFill>
              </a:rPr>
              <a:t>/wiki/</a:t>
            </a:r>
            <a:r>
              <a:rPr lang="fr-CA" altLang="fr-FR" dirty="0" err="1">
                <a:solidFill>
                  <a:schemeClr val="bg1"/>
                </a:solidFill>
              </a:rPr>
              <a:t>Travail_collaboratif</a:t>
            </a:r>
            <a:endParaRPr lang="fr-CA" altLang="fr-FR" dirty="0">
              <a:solidFill>
                <a:schemeClr val="bg1"/>
              </a:solidFill>
            </a:endParaRPr>
          </a:p>
        </p:txBody>
      </p:sp>
      <p:sp>
        <p:nvSpPr>
          <p:cNvPr id="12" name="Title 27"/>
          <p:cNvSpPr txBox="1">
            <a:spLocks/>
          </p:cNvSpPr>
          <p:nvPr/>
        </p:nvSpPr>
        <p:spPr>
          <a:xfrm>
            <a:off x="777315" y="2392442"/>
            <a:ext cx="7253287" cy="3022705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l"/>
            <a:r>
              <a:rPr lang="fr-CA" sz="2400" b="0" dirty="0"/>
              <a:t>Désigne :</a:t>
            </a:r>
          </a:p>
          <a:p>
            <a:pPr marL="571500" lvl="0" indent="-571500" algn="l">
              <a:buFontTx/>
              <a:buChar char="-"/>
            </a:pPr>
            <a:r>
              <a:rPr lang="fr-CA" sz="2400" b="0" dirty="0"/>
              <a:t>un travail qui </a:t>
            </a:r>
            <a:r>
              <a:rPr lang="fr-CA" sz="2400" dirty="0"/>
              <a:t>n’est plus fondé sur l’organisation hiérarchisée traditionnelle</a:t>
            </a:r>
            <a:r>
              <a:rPr lang="fr-CA" sz="2400" b="0" dirty="0"/>
              <a:t>, </a:t>
            </a:r>
          </a:p>
          <a:p>
            <a:pPr marL="571500" lvl="0" indent="-571500" algn="l">
              <a:buFontTx/>
              <a:buChar char="-"/>
            </a:pPr>
            <a:r>
              <a:rPr lang="fr-CA" sz="2400" b="0" dirty="0"/>
              <a:t>un mode de travail où </a:t>
            </a:r>
            <a:r>
              <a:rPr lang="fr-CA" sz="2400" dirty="0"/>
              <a:t>collaborent de nombreuses personnes</a:t>
            </a:r>
            <a:r>
              <a:rPr lang="fr-CA" sz="2400" b="0" dirty="0"/>
              <a:t> </a:t>
            </a:r>
          </a:p>
          <a:p>
            <a:pPr marL="571500" lvl="0" indent="-571500" algn="l">
              <a:buFontTx/>
              <a:buChar char="-"/>
            </a:pPr>
            <a:r>
              <a:rPr lang="fr-CA" sz="2400" b="0" dirty="0"/>
              <a:t>grâce aux </a:t>
            </a:r>
            <a:r>
              <a:rPr lang="fr-CA" sz="2400" dirty="0"/>
              <a:t>TIC</a:t>
            </a:r>
            <a:r>
              <a:rPr lang="fr-CA" sz="2400" b="0" dirty="0"/>
              <a:t>, notamment les </a:t>
            </a:r>
            <a:r>
              <a:rPr lang="fr-CA" sz="2400" dirty="0"/>
              <a:t>plateformes internet</a:t>
            </a:r>
            <a:r>
              <a:rPr lang="fr-CA" sz="2400" b="0" dirty="0"/>
              <a:t>.</a:t>
            </a:r>
          </a:p>
          <a:p>
            <a:pPr lvl="0" algn="l"/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907040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25" y="120650"/>
            <a:ext cx="3165475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27025" y="115888"/>
            <a:ext cx="330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711200"/>
            <a:ext cx="9136572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03" name="ZoneTexte 7"/>
          <p:cNvSpPr txBox="1">
            <a:spLocks noChangeArrowheads="1"/>
          </p:cNvSpPr>
          <p:nvPr/>
        </p:nvSpPr>
        <p:spPr bwMode="auto">
          <a:xfrm>
            <a:off x="784225" y="1171466"/>
            <a:ext cx="341632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3600" dirty="0"/>
              <a:t> </a:t>
            </a:r>
            <a:r>
              <a:rPr lang="fr-FR" altLang="fr-FR" sz="3600" dirty="0" err="1"/>
              <a:t>Edmodo</a:t>
            </a:r>
            <a:r>
              <a:rPr lang="fr-FR" altLang="fr-FR" sz="3600" dirty="0"/>
              <a:t>-TEEC</a:t>
            </a: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795338" y="2473732"/>
            <a:ext cx="5846472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Les attentes de l’équipe de pilotage</a:t>
            </a:r>
          </a:p>
        </p:txBody>
      </p:sp>
      <p:sp>
        <p:nvSpPr>
          <p:cNvPr id="12" name="Title 27"/>
          <p:cNvSpPr txBox="1">
            <a:spLocks/>
          </p:cNvSpPr>
          <p:nvPr/>
        </p:nvSpPr>
        <p:spPr>
          <a:xfrm>
            <a:off x="795338" y="2956643"/>
            <a:ext cx="7253287" cy="4324600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fr-FR" sz="2200" dirty="0"/>
              <a:t>Voir les tâches </a:t>
            </a:r>
            <a:r>
              <a:rPr lang="fr-FR" sz="2200" b="0" dirty="0"/>
              <a:t>et les </a:t>
            </a:r>
            <a:r>
              <a:rPr lang="fr-FR" sz="2200" dirty="0"/>
              <a:t>progrès de tous </a:t>
            </a:r>
            <a:r>
              <a:rPr lang="fr-FR" sz="2200" b="0" dirty="0"/>
              <a:t>collaborateurs du projet ;</a:t>
            </a:r>
            <a:endParaRPr lang="fr-CA" sz="2200" b="0" dirty="0"/>
          </a:p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fr-FR" sz="2200" dirty="0"/>
              <a:t>Améliorer la communication </a:t>
            </a:r>
            <a:r>
              <a:rPr lang="fr-FR" sz="2200" b="0" dirty="0"/>
              <a:t>et partager de l’information ;</a:t>
            </a:r>
            <a:endParaRPr lang="fr-CA" sz="2200" b="0" dirty="0"/>
          </a:p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fr-FR" sz="2200" b="0" dirty="0"/>
              <a:t>Obtenir une </a:t>
            </a:r>
            <a:r>
              <a:rPr lang="fr-FR" sz="2200" dirty="0"/>
              <a:t>meilleure participation des membres </a:t>
            </a:r>
            <a:r>
              <a:rPr lang="fr-FR" sz="2200" b="0" dirty="0"/>
              <a:t>du projet ;</a:t>
            </a:r>
            <a:endParaRPr lang="fr-CA" sz="2200" b="0" dirty="0"/>
          </a:p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fr-FR" sz="2200" dirty="0"/>
              <a:t>Accroître le sentiment d’appartenance </a:t>
            </a:r>
            <a:r>
              <a:rPr lang="fr-FR" sz="2200" b="0" dirty="0"/>
              <a:t>grâce à notre communauté en ligne ;</a:t>
            </a:r>
            <a:endParaRPr lang="fr-CA" sz="2200" b="0" dirty="0"/>
          </a:p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fr-FR" sz="2200" dirty="0"/>
              <a:t>Améliorer la productivité </a:t>
            </a:r>
            <a:r>
              <a:rPr lang="fr-FR" sz="2200" b="0" dirty="0"/>
              <a:t>des membres </a:t>
            </a:r>
            <a:r>
              <a:rPr lang="fr-FR" sz="2200" dirty="0"/>
              <a:t>malgré les contraintes géographiques</a:t>
            </a:r>
            <a:r>
              <a:rPr lang="fr-FR" sz="2200" b="0" dirty="0"/>
              <a:t> ;</a:t>
            </a:r>
            <a:endParaRPr lang="fr-CA" sz="2200" b="0" dirty="0"/>
          </a:p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fr-FR" sz="2200" b="0" dirty="0"/>
              <a:t>Économiser du temps grâce à la </a:t>
            </a:r>
            <a:r>
              <a:rPr lang="fr-FR" sz="2200" dirty="0"/>
              <a:t>diminution du nombre de courriels et de rencontres non nécessaires</a:t>
            </a:r>
            <a:r>
              <a:rPr lang="fr-FR" sz="2200" b="0" dirty="0"/>
              <a:t>.</a:t>
            </a:r>
            <a:endParaRPr lang="fr-CA" sz="2200" b="0" dirty="0"/>
          </a:p>
        </p:txBody>
      </p:sp>
    </p:spTree>
    <p:extLst>
      <p:ext uri="{BB962C8B-B14F-4D97-AF65-F5344CB8AC3E}">
        <p14:creationId xmlns:p14="http://schemas.microsoft.com/office/powerpoint/2010/main" val="3996526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25" y="120650"/>
            <a:ext cx="3165475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27025" y="115888"/>
            <a:ext cx="330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711200"/>
            <a:ext cx="9136572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03" name="ZoneTexte 7"/>
          <p:cNvSpPr txBox="1">
            <a:spLocks noChangeArrowheads="1"/>
          </p:cNvSpPr>
          <p:nvPr/>
        </p:nvSpPr>
        <p:spPr bwMode="auto">
          <a:xfrm>
            <a:off x="784225" y="1171466"/>
            <a:ext cx="341632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3600" dirty="0"/>
              <a:t> </a:t>
            </a:r>
            <a:r>
              <a:rPr lang="fr-FR" altLang="fr-FR" sz="3600" dirty="0" err="1"/>
              <a:t>Edmodo</a:t>
            </a:r>
            <a:r>
              <a:rPr lang="fr-FR" altLang="fr-FR" sz="3600" dirty="0"/>
              <a:t>-TEEC</a:t>
            </a: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795337" y="2052819"/>
            <a:ext cx="7784503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chemeClr val="bg1"/>
                </a:solidFill>
              </a:rPr>
              <a:t>Les besoins de travail collaboratif des membres</a:t>
            </a:r>
            <a:endParaRPr lang="fr-CA" sz="2800" dirty="0">
              <a:solidFill>
                <a:schemeClr val="bg1"/>
              </a:solidFill>
            </a:endParaRPr>
          </a:p>
        </p:txBody>
      </p:sp>
      <p:sp>
        <p:nvSpPr>
          <p:cNvPr id="12" name="Title 27"/>
          <p:cNvSpPr txBox="1">
            <a:spLocks/>
          </p:cNvSpPr>
          <p:nvPr/>
        </p:nvSpPr>
        <p:spPr>
          <a:xfrm>
            <a:off x="795337" y="2616060"/>
            <a:ext cx="7253287" cy="4019901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57200" indent="-457200" algn="just">
              <a:buAutoNum type="arabicParenBoth"/>
            </a:pPr>
            <a:r>
              <a:rPr lang="fr-FR" sz="2400" dirty="0"/>
              <a:t>Envoyer des messages </a:t>
            </a:r>
            <a:r>
              <a:rPr lang="fr-FR" sz="2400" b="0" dirty="0"/>
              <a:t>à un groupe et les afficher au « mur »  (fil d’activités) du groupe ; </a:t>
            </a:r>
          </a:p>
          <a:p>
            <a:pPr marL="457200" indent="-457200" algn="just">
              <a:buAutoNum type="arabicParenBoth"/>
            </a:pPr>
            <a:r>
              <a:rPr lang="fr-FR" sz="2400" dirty="0"/>
              <a:t>partager des documents,</a:t>
            </a:r>
            <a:r>
              <a:rPr lang="fr-FR" sz="2400" b="0" dirty="0"/>
              <a:t> des notes, des liens, un calendrier ; </a:t>
            </a:r>
          </a:p>
          <a:p>
            <a:pPr marL="457200" indent="-457200" algn="just">
              <a:buAutoNum type="arabicParenBoth"/>
            </a:pPr>
            <a:r>
              <a:rPr lang="fr-FR" sz="2400" dirty="0"/>
              <a:t>structurer</a:t>
            </a:r>
            <a:r>
              <a:rPr lang="fr-FR" sz="2400" b="0" dirty="0"/>
              <a:t> et stocker en ligne ces documents ; </a:t>
            </a:r>
          </a:p>
          <a:p>
            <a:pPr marL="457200" indent="-457200" algn="just">
              <a:buAutoNum type="arabicParenBoth"/>
            </a:pPr>
            <a:r>
              <a:rPr lang="fr-FR" sz="2400" dirty="0"/>
              <a:t>créer des documents </a:t>
            </a:r>
            <a:r>
              <a:rPr lang="fr-FR" sz="2400" b="0" dirty="0"/>
              <a:t>en mode collaboratif ; </a:t>
            </a:r>
          </a:p>
          <a:p>
            <a:pPr marL="457200" indent="-457200" algn="just">
              <a:buAutoNum type="arabicParenBoth"/>
            </a:pPr>
            <a:r>
              <a:rPr lang="fr-FR" sz="2400" dirty="0"/>
              <a:t>planifier </a:t>
            </a:r>
            <a:r>
              <a:rPr lang="fr-FR" sz="2400" b="0" dirty="0"/>
              <a:t>des évènements ; </a:t>
            </a:r>
          </a:p>
          <a:p>
            <a:pPr marL="457200" indent="-457200" algn="just">
              <a:buAutoNum type="arabicParenBoth"/>
            </a:pPr>
            <a:r>
              <a:rPr lang="fr-FR" sz="2400" b="0" dirty="0"/>
              <a:t>créer </a:t>
            </a:r>
            <a:r>
              <a:rPr lang="fr-FR" sz="2400" dirty="0"/>
              <a:t>des sondages</a:t>
            </a:r>
            <a:r>
              <a:rPr lang="fr-FR" sz="2400" b="0" dirty="0"/>
              <a:t> ; </a:t>
            </a:r>
          </a:p>
          <a:p>
            <a:pPr marL="457200" indent="-457200" algn="just">
              <a:buAutoNum type="arabicParenBoth"/>
            </a:pPr>
            <a:r>
              <a:rPr lang="fr-FR" sz="2400" dirty="0"/>
              <a:t>visualiser les fils de discussion</a:t>
            </a:r>
            <a:r>
              <a:rPr lang="fr-FR" sz="2400" b="0" dirty="0"/>
              <a:t>, témoins des interactions entre les membres ; </a:t>
            </a:r>
          </a:p>
          <a:p>
            <a:pPr marL="457200" indent="-457200" algn="just">
              <a:buAutoNum type="arabicParenBoth"/>
            </a:pPr>
            <a:r>
              <a:rPr lang="fr-FR" sz="2400" dirty="0"/>
              <a:t>Partager des ressources </a:t>
            </a:r>
            <a:r>
              <a:rPr lang="fr-FR" sz="2400" b="0" dirty="0"/>
              <a:t>multimédias.</a:t>
            </a:r>
            <a:r>
              <a:rPr lang="fr-CA" sz="2400" b="0" dirty="0"/>
              <a:t> 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91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25" y="120650"/>
            <a:ext cx="3165475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27025" y="115888"/>
            <a:ext cx="330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711200"/>
            <a:ext cx="9136572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103" name="ZoneTexte 7"/>
          <p:cNvSpPr txBox="1">
            <a:spLocks noChangeArrowheads="1"/>
          </p:cNvSpPr>
          <p:nvPr/>
        </p:nvSpPr>
        <p:spPr bwMode="auto">
          <a:xfrm>
            <a:off x="795337" y="842896"/>
            <a:ext cx="341632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3600" dirty="0"/>
              <a:t> </a:t>
            </a:r>
            <a:r>
              <a:rPr lang="fr-FR" altLang="fr-FR" sz="3600" dirty="0" err="1"/>
              <a:t>Edmodo</a:t>
            </a:r>
            <a:r>
              <a:rPr lang="fr-FR" altLang="fr-FR" sz="3600" dirty="0"/>
              <a:t>-TEEC</a:t>
            </a: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801418" y="1504448"/>
            <a:ext cx="5864895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bg1"/>
                </a:solidFill>
              </a:rPr>
              <a:t>Démarrer</a:t>
            </a:r>
            <a:r>
              <a:rPr lang="en-US" sz="2800" dirty="0">
                <a:solidFill>
                  <a:schemeClr val="bg1"/>
                </a:solidFill>
              </a:rPr>
              <a:t> avec Edmodo</a:t>
            </a:r>
            <a:endParaRPr lang="fr-CA" sz="1600" dirty="0">
              <a:solidFill>
                <a:schemeClr val="bg1"/>
              </a:solidFill>
            </a:endParaRPr>
          </a:p>
        </p:txBody>
      </p:sp>
      <p:sp>
        <p:nvSpPr>
          <p:cNvPr id="12" name="Title 27"/>
          <p:cNvSpPr txBox="1">
            <a:spLocks/>
          </p:cNvSpPr>
          <p:nvPr/>
        </p:nvSpPr>
        <p:spPr>
          <a:xfrm>
            <a:off x="795337" y="2085932"/>
            <a:ext cx="7253287" cy="1693110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57200" indent="-457200" algn="just">
              <a:buAutoNum type="arabicParenBoth"/>
            </a:pPr>
            <a:r>
              <a:rPr lang="fr-FR" sz="2400" b="0" dirty="0"/>
              <a:t>Se créer un compte (le gestionnaire)</a:t>
            </a:r>
          </a:p>
          <a:p>
            <a:pPr marL="457200" indent="-457200" algn="just">
              <a:buAutoNum type="arabicParenBoth"/>
            </a:pPr>
            <a:r>
              <a:rPr lang="fr-FR" sz="2400" b="0" dirty="0"/>
              <a:t>Créer le groupe TEEC</a:t>
            </a:r>
          </a:p>
          <a:p>
            <a:pPr marL="457200" indent="-457200" algn="just">
              <a:buAutoNum type="arabicParenBoth"/>
            </a:pPr>
            <a:r>
              <a:rPr lang="fr-FR" sz="2400" b="0" dirty="0"/>
              <a:t>Inviter les membres à s’inscrire</a:t>
            </a:r>
          </a:p>
          <a:p>
            <a:pPr marL="457200" indent="-457200" algn="just">
              <a:buAutoNum type="arabicParenBoth"/>
            </a:pPr>
            <a:r>
              <a:rPr lang="fr-FR" sz="2400" b="0" dirty="0"/>
              <a:t>Approuver les demandes</a:t>
            </a:r>
            <a:r>
              <a:rPr lang="fr-CA" sz="2400" b="0" dirty="0"/>
              <a:t> 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AA5E3BC-E839-5340-9E96-0F9F410BBF68}"/>
              </a:ext>
            </a:extLst>
          </p:cNvPr>
          <p:cNvSpPr txBox="1"/>
          <p:nvPr/>
        </p:nvSpPr>
        <p:spPr bwMode="auto">
          <a:xfrm>
            <a:off x="795337" y="3796765"/>
            <a:ext cx="5864896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bg1"/>
                </a:solidFill>
              </a:rPr>
              <a:t>Configurer</a:t>
            </a:r>
            <a:r>
              <a:rPr lang="en-US" sz="2800" dirty="0">
                <a:solidFill>
                  <a:schemeClr val="bg1"/>
                </a:solidFill>
              </a:rPr>
              <a:t> Edmodo pour TEEC</a:t>
            </a:r>
            <a:endParaRPr lang="fr-CA" sz="1600" dirty="0">
              <a:solidFill>
                <a:schemeClr val="bg1"/>
              </a:solidFill>
            </a:endParaRPr>
          </a:p>
        </p:txBody>
      </p:sp>
      <p:sp>
        <p:nvSpPr>
          <p:cNvPr id="15" name="Title 27">
            <a:extLst>
              <a:ext uri="{FF2B5EF4-FFF2-40B4-BE49-F238E27FC236}">
                <a16:creationId xmlns:a16="http://schemas.microsoft.com/office/drawing/2014/main" id="{F7A53328-96E0-1D49-ADD4-E3A35F8F3E34}"/>
              </a:ext>
            </a:extLst>
          </p:cNvPr>
          <p:cNvSpPr txBox="1">
            <a:spLocks/>
          </p:cNvSpPr>
          <p:nvPr/>
        </p:nvSpPr>
        <p:spPr>
          <a:xfrm>
            <a:off x="807411" y="4312192"/>
            <a:ext cx="7253287" cy="2025509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57200" indent="-457200" algn="just">
              <a:buAutoNum type="arabicParenBoth"/>
            </a:pPr>
            <a:r>
              <a:rPr lang="fr-FR" sz="2400" b="0" dirty="0"/>
              <a:t>Structurer les équipes suivant les modèles MOT</a:t>
            </a:r>
          </a:p>
          <a:p>
            <a:pPr marL="457200" indent="-457200" algn="just">
              <a:buAutoNum type="arabicParenBoth"/>
            </a:pPr>
            <a:r>
              <a:rPr lang="fr-FR" sz="2400" b="0" dirty="0"/>
              <a:t>créer une structure documentaire</a:t>
            </a:r>
          </a:p>
          <a:p>
            <a:pPr marL="457200" indent="-457200" algn="just">
              <a:buAutoNum type="arabicParenBoth"/>
            </a:pPr>
            <a:r>
              <a:rPr lang="fr-FR" sz="2400" b="0" dirty="0"/>
              <a:t>Mettre en place le calendrier</a:t>
            </a:r>
          </a:p>
          <a:p>
            <a:pPr marL="457200" indent="-457200" algn="just">
              <a:buAutoNum type="arabicParenBoth"/>
            </a:pPr>
            <a:r>
              <a:rPr lang="fr-CA" sz="2400" b="0" dirty="0"/>
              <a:t>Organiser les échanges intra et inter équipes</a:t>
            </a:r>
          </a:p>
          <a:p>
            <a:pPr marL="457200" indent="-457200" algn="just">
              <a:buAutoNum type="arabicParenBoth"/>
            </a:pPr>
            <a:r>
              <a:rPr lang="fr-CA" sz="2400" b="0" dirty="0"/>
              <a:t>Configurer le lanceur d’applications</a:t>
            </a:r>
            <a:endParaRPr lang="en-US" sz="2400" b="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4FC9DF6-F24E-FC40-B810-15816DA4D770}"/>
              </a:ext>
            </a:extLst>
          </p:cNvPr>
          <p:cNvSpPr txBox="1"/>
          <p:nvPr/>
        </p:nvSpPr>
        <p:spPr bwMode="auto">
          <a:xfrm>
            <a:off x="795337" y="6160496"/>
            <a:ext cx="5864896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bg1"/>
                </a:solidFill>
              </a:rPr>
              <a:t>Gérer</a:t>
            </a:r>
            <a:r>
              <a:rPr lang="en-US" sz="2800" dirty="0">
                <a:solidFill>
                  <a:schemeClr val="bg1"/>
                </a:solidFill>
              </a:rPr>
              <a:t> le </a:t>
            </a:r>
            <a:r>
              <a:rPr lang="en-US" sz="2800" dirty="0" err="1">
                <a:solidFill>
                  <a:schemeClr val="bg1"/>
                </a:solidFill>
              </a:rPr>
              <a:t>projet</a:t>
            </a:r>
            <a:r>
              <a:rPr lang="en-US" sz="2800" dirty="0">
                <a:solidFill>
                  <a:schemeClr val="bg1"/>
                </a:solidFill>
              </a:rPr>
              <a:t> TEEC (Groupe)</a:t>
            </a:r>
            <a:endParaRPr lang="fr-CA" sz="1600" dirty="0">
              <a:solidFill>
                <a:schemeClr val="bg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2C95988-6AAD-E042-842C-289D1551133D}"/>
              </a:ext>
            </a:extLst>
          </p:cNvPr>
          <p:cNvSpPr txBox="1"/>
          <p:nvPr/>
        </p:nvSpPr>
        <p:spPr>
          <a:xfrm>
            <a:off x="799670" y="6683716"/>
            <a:ext cx="8379333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bg1"/>
                </a:solidFill>
              </a:rPr>
              <a:t>Gérer</a:t>
            </a:r>
            <a:r>
              <a:rPr lang="en-US" sz="2800" dirty="0">
                <a:solidFill>
                  <a:schemeClr val="bg1"/>
                </a:solidFill>
              </a:rPr>
              <a:t> des experimentations </a:t>
            </a:r>
            <a:r>
              <a:rPr lang="en-US" sz="2800" dirty="0" err="1">
                <a:solidFill>
                  <a:schemeClr val="bg1"/>
                </a:solidFill>
              </a:rPr>
              <a:t>pédagogiques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Classe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fr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17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711200"/>
            <a:ext cx="9143999" cy="6146800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075" name="Image 11" descr="bande_ppt_E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9050"/>
            <a:ext cx="4284663" cy="781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215900" y="115888"/>
            <a:ext cx="435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323849" y="1105227"/>
            <a:ext cx="6552407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 </a:t>
            </a:r>
            <a:r>
              <a:rPr lang="fr-FR" sz="2800" dirty="0">
                <a:solidFill>
                  <a:schemeClr val="bg1"/>
                </a:solidFill>
              </a:rPr>
              <a:t>Se créer un compte (le gestionnaire)</a:t>
            </a:r>
          </a:p>
        </p:txBody>
      </p:sp>
      <p:sp>
        <p:nvSpPr>
          <p:cNvPr id="9" name="ZoneTexte 8"/>
          <p:cNvSpPr txBox="1"/>
          <p:nvPr/>
        </p:nvSpPr>
        <p:spPr bwMode="auto">
          <a:xfrm>
            <a:off x="323849" y="1702710"/>
            <a:ext cx="5616303" cy="369332"/>
          </a:xfrm>
          <a:prstGeom prst="rect">
            <a:avLst/>
          </a:prstGeom>
          <a:solidFill>
            <a:srgbClr val="25507F">
              <a:alpha val="73725"/>
            </a:srgbClr>
          </a:solidFill>
        </p:spPr>
        <p:txBody>
          <a:bodyPr wrap="square" anchor="ctr">
            <a:spAutoFit/>
          </a:bodyPr>
          <a:lstStyle/>
          <a:p>
            <a:pPr algn="just"/>
            <a:r>
              <a:rPr lang="fr-FR" dirty="0">
                <a:solidFill>
                  <a:schemeClr val="bg1"/>
                </a:solidFill>
              </a:rPr>
              <a:t>Allez sur la page d’accueil : </a:t>
            </a:r>
            <a:r>
              <a:rPr lang="fr-FR" dirty="0">
                <a:solidFill>
                  <a:schemeClr val="bg1"/>
                </a:solidFill>
                <a:hlinkClick r:id="rId4"/>
              </a:rPr>
              <a:t>https://www.edmodo.com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2157790"/>
            <a:ext cx="6405227" cy="455329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B31CD43-978E-4146-914D-BBC4790EE3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4" y="2173501"/>
            <a:ext cx="6432197" cy="45532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B1BBA5F-C430-6840-A460-ED82148F1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5" y="2157790"/>
            <a:ext cx="5012267" cy="45532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DDD2B7-39D5-6341-B48B-B6792C492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3" y="2153206"/>
            <a:ext cx="6819900" cy="45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6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48021"/>
            <a:ext cx="9143999" cy="6146800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075" name="Image 11" descr="bande_ppt_E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9050"/>
            <a:ext cx="4284663" cy="781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215900" y="115888"/>
            <a:ext cx="435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323849" y="1105227"/>
            <a:ext cx="6552407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 Interface principale d’</a:t>
            </a:r>
            <a:r>
              <a:rPr lang="fr-CA" sz="2800" dirty="0" err="1">
                <a:solidFill>
                  <a:schemeClr val="bg1"/>
                </a:solidFill>
              </a:rPr>
              <a:t>Edmodo</a:t>
            </a:r>
            <a:r>
              <a:rPr lang="fr-CA" sz="2800" dirty="0">
                <a:solidFill>
                  <a:schemeClr val="bg1"/>
                </a:solidFill>
              </a:rPr>
              <a:t> : 5 zones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1628447"/>
            <a:ext cx="6974544" cy="46545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D4D16C-E930-A14F-8589-E8B410DE6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6239493"/>
            <a:ext cx="6974544" cy="5667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C3D22F2-A86C-DB4C-9742-B8DD8EA336AF}"/>
              </a:ext>
            </a:extLst>
          </p:cNvPr>
          <p:cNvSpPr txBox="1"/>
          <p:nvPr/>
        </p:nvSpPr>
        <p:spPr>
          <a:xfrm>
            <a:off x="10332640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945C415-AAFC-294A-94E8-762C00FC7DA5}"/>
              </a:ext>
            </a:extLst>
          </p:cNvPr>
          <p:cNvSpPr txBox="1"/>
          <p:nvPr/>
        </p:nvSpPr>
        <p:spPr>
          <a:xfrm>
            <a:off x="323849" y="1628446"/>
            <a:ext cx="6974544" cy="3693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		ENTÊTE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7C7739-8B70-104E-A3AE-951966F0D908}"/>
              </a:ext>
            </a:extLst>
          </p:cNvPr>
          <p:cNvSpPr txBox="1"/>
          <p:nvPr/>
        </p:nvSpPr>
        <p:spPr>
          <a:xfrm>
            <a:off x="5220072" y="1997778"/>
            <a:ext cx="2078321" cy="42473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BARRE LATÉRALE DROITE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F32154C-E7A0-5A49-888C-C205A8F0A56C}"/>
              </a:ext>
            </a:extLst>
          </p:cNvPr>
          <p:cNvSpPr txBox="1"/>
          <p:nvPr/>
        </p:nvSpPr>
        <p:spPr>
          <a:xfrm>
            <a:off x="332547" y="1997777"/>
            <a:ext cx="1431141" cy="42473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BARRE LATÉRALE GAUCHE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77354E1-61C3-ED4E-8ED7-096030A659C3}"/>
              </a:ext>
            </a:extLst>
          </p:cNvPr>
          <p:cNvSpPr txBox="1"/>
          <p:nvPr/>
        </p:nvSpPr>
        <p:spPr>
          <a:xfrm>
            <a:off x="1772386" y="1997777"/>
            <a:ext cx="3447685" cy="42473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MUR =</a:t>
            </a:r>
          </a:p>
          <a:p>
            <a:r>
              <a:rPr lang="fr-FR" b="1" dirty="0">
                <a:solidFill>
                  <a:srgbClr val="FF0000"/>
                </a:solidFill>
              </a:rPr>
              <a:t>FIL D’ACTIVITÉS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B1B634B-40A0-DB47-9894-7BF78964A18B}"/>
              </a:ext>
            </a:extLst>
          </p:cNvPr>
          <p:cNvSpPr txBox="1"/>
          <p:nvPr/>
        </p:nvSpPr>
        <p:spPr>
          <a:xfrm>
            <a:off x="323849" y="6245871"/>
            <a:ext cx="6974544" cy="56034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>
                <a:solidFill>
                  <a:srgbClr val="FF0000"/>
                </a:solidFill>
              </a:rPr>
              <a:t>PIED DE PAGE</a:t>
            </a:r>
          </a:p>
        </p:txBody>
      </p:sp>
      <p:sp>
        <p:nvSpPr>
          <p:cNvPr id="21" name="ZoneTexte 7">
            <a:extLst>
              <a:ext uri="{FF2B5EF4-FFF2-40B4-BE49-F238E27FC236}">
                <a16:creationId xmlns:a16="http://schemas.microsoft.com/office/drawing/2014/main" id="{2F6A32C1-AF07-6142-AB76-8FBF60FD1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254" y="438835"/>
            <a:ext cx="56477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3600"/>
              <a:t> Edmodo : </a:t>
            </a:r>
            <a:r>
              <a:rPr lang="fr-FR" altLang="fr-FR" sz="3600" dirty="0"/>
              <a:t>vue d’ensemble</a:t>
            </a:r>
          </a:p>
        </p:txBody>
      </p:sp>
    </p:spTree>
    <p:extLst>
      <p:ext uri="{BB962C8B-B14F-4D97-AF65-F5344CB8AC3E}">
        <p14:creationId xmlns:p14="http://schemas.microsoft.com/office/powerpoint/2010/main" val="34567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19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25" y="120650"/>
            <a:ext cx="3165475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27025" y="115888"/>
            <a:ext cx="330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711200"/>
            <a:ext cx="9136572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103" name="ZoneTexte 7"/>
          <p:cNvSpPr txBox="1">
            <a:spLocks noChangeArrowheads="1"/>
          </p:cNvSpPr>
          <p:nvPr/>
        </p:nvSpPr>
        <p:spPr bwMode="auto">
          <a:xfrm>
            <a:off x="795337" y="842896"/>
            <a:ext cx="341632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3600" dirty="0"/>
              <a:t> </a:t>
            </a:r>
            <a:r>
              <a:rPr lang="fr-FR" altLang="fr-FR" sz="3600" dirty="0" err="1"/>
              <a:t>Edmodo</a:t>
            </a:r>
            <a:r>
              <a:rPr lang="fr-FR" altLang="fr-FR" sz="3600" dirty="0"/>
              <a:t>-TEEC</a:t>
            </a:r>
          </a:p>
        </p:txBody>
      </p:sp>
      <p:sp>
        <p:nvSpPr>
          <p:cNvPr id="15" name="Title 27">
            <a:extLst>
              <a:ext uri="{FF2B5EF4-FFF2-40B4-BE49-F238E27FC236}">
                <a16:creationId xmlns:a16="http://schemas.microsoft.com/office/drawing/2014/main" id="{F7A53328-96E0-1D49-ADD4-E3A35F8F3E34}"/>
              </a:ext>
            </a:extLst>
          </p:cNvPr>
          <p:cNvSpPr txBox="1">
            <a:spLocks/>
          </p:cNvSpPr>
          <p:nvPr/>
        </p:nvSpPr>
        <p:spPr>
          <a:xfrm>
            <a:off x="795337" y="2244741"/>
            <a:ext cx="7364989" cy="2357908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CA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Gestion de l’expérimentation Sucre (Guadeloupe )/ Sirop d’érable (Québec) avec </a:t>
            </a:r>
            <a:r>
              <a:rPr lang="fr-CA" sz="2400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Edmodo</a:t>
            </a:r>
            <a:r>
              <a:rPr lang="fr-CA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dans TEEC : </a:t>
            </a:r>
            <a:r>
              <a:rPr lang="fr-CA" sz="2400" b="0" dirty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https://docs.google.com/presentation/d/1utjj7_GC6EezcUh9Srr1mCx2rrwIehzKajI2IbylE04/edit#slide=id.g3606f1c2d_30</a:t>
            </a:r>
            <a:r>
              <a:rPr lang="fr-CA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indent="-457200" algn="just">
              <a:buAutoNum type="arabicParenBoth"/>
            </a:pPr>
            <a:endParaRPr lang="en-US" sz="2400" b="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2C95988-6AAD-E042-842C-289D1551133D}"/>
              </a:ext>
            </a:extLst>
          </p:cNvPr>
          <p:cNvSpPr txBox="1"/>
          <p:nvPr/>
        </p:nvSpPr>
        <p:spPr>
          <a:xfrm>
            <a:off x="795337" y="1717347"/>
            <a:ext cx="8379333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bg1"/>
                </a:solidFill>
              </a:rPr>
              <a:t>Gérer</a:t>
            </a:r>
            <a:r>
              <a:rPr lang="en-US" sz="2800" dirty="0">
                <a:solidFill>
                  <a:schemeClr val="bg1"/>
                </a:solidFill>
              </a:rPr>
              <a:t> des experimentations </a:t>
            </a:r>
            <a:r>
              <a:rPr lang="en-US" sz="2800" dirty="0" err="1">
                <a:solidFill>
                  <a:schemeClr val="bg1"/>
                </a:solidFill>
              </a:rPr>
              <a:t>pédagogiques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Classe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fr-CA" sz="1600" dirty="0">
              <a:solidFill>
                <a:schemeClr val="bg1"/>
              </a:solidFill>
            </a:endParaRPr>
          </a:p>
        </p:txBody>
      </p:sp>
      <p:pic>
        <p:nvPicPr>
          <p:cNvPr id="14" name="Espace réservé du contenu 6">
            <a:extLst>
              <a:ext uri="{FF2B5EF4-FFF2-40B4-BE49-F238E27FC236}">
                <a16:creationId xmlns:a16="http://schemas.microsoft.com/office/drawing/2014/main" id="{85CA4D25-6363-FA4D-B4C8-46FC9AD7930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983162" y="4149769"/>
            <a:ext cx="4041775" cy="3031331"/>
          </a:xfrm>
          <a:prstGeom prst="rect">
            <a:avLst/>
          </a:prstGeom>
        </p:spPr>
      </p:pic>
      <p:pic>
        <p:nvPicPr>
          <p:cNvPr id="18" name="Espace réservé du contenu 7">
            <a:extLst>
              <a:ext uri="{FF2B5EF4-FFF2-40B4-BE49-F238E27FC236}">
                <a16:creationId xmlns:a16="http://schemas.microsoft.com/office/drawing/2014/main" id="{168BE3F6-E243-4A44-B998-8F12C12F3839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91687" y="4378244"/>
            <a:ext cx="4040188" cy="30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0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711200"/>
            <a:ext cx="9143999" cy="6146800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075" name="Image 11" descr="bande_ppt_E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9050"/>
            <a:ext cx="4284663" cy="781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215900" y="115888"/>
            <a:ext cx="4356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323849" y="1105227"/>
            <a:ext cx="5832327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bg1"/>
                </a:solidFill>
              </a:rPr>
              <a:t>Avantages</a:t>
            </a:r>
            <a:r>
              <a:rPr lang="en-US" sz="2800" dirty="0">
                <a:solidFill>
                  <a:schemeClr val="bg1"/>
                </a:solidFill>
              </a:rPr>
              <a:t> et </a:t>
            </a:r>
            <a:r>
              <a:rPr lang="en-US" sz="2800" dirty="0" err="1">
                <a:solidFill>
                  <a:schemeClr val="bg1"/>
                </a:solidFill>
              </a:rPr>
              <a:t>limites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d’Edmodo</a:t>
            </a:r>
            <a:endParaRPr lang="fr-CA" sz="1600" dirty="0">
              <a:solidFill>
                <a:schemeClr val="bg1"/>
              </a:solidFill>
            </a:endParaRPr>
          </a:p>
        </p:txBody>
      </p:sp>
      <p:sp>
        <p:nvSpPr>
          <p:cNvPr id="8" name="Title 27">
            <a:extLst>
              <a:ext uri="{FF2B5EF4-FFF2-40B4-BE49-F238E27FC236}">
                <a16:creationId xmlns:a16="http://schemas.microsoft.com/office/drawing/2014/main" id="{E81291EF-9CFE-D546-8150-856F02B78E7F}"/>
              </a:ext>
            </a:extLst>
          </p:cNvPr>
          <p:cNvSpPr txBox="1">
            <a:spLocks/>
          </p:cNvSpPr>
          <p:nvPr/>
        </p:nvSpPr>
        <p:spPr>
          <a:xfrm>
            <a:off x="346745" y="1819489"/>
            <a:ext cx="7253287" cy="4118390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l" eaLnBrk="0" hangingPunct="0">
              <a:lnSpc>
                <a:spcPct val="100000"/>
              </a:lnSpc>
              <a:spcBef>
                <a:spcPct val="30000"/>
              </a:spcBef>
              <a:defRPr/>
            </a:pPr>
            <a:r>
              <a:rPr lang="fr-FR" sz="2000" b="0" dirty="0">
                <a:solidFill>
                  <a:schemeClr val="tx1"/>
                </a:solidFill>
              </a:rPr>
              <a:t>Dans TEEC, </a:t>
            </a:r>
            <a:r>
              <a:rPr lang="fr-CA" sz="2000" b="0" dirty="0" err="1">
                <a:solidFill>
                  <a:schemeClr val="tx1"/>
                </a:solidFill>
              </a:rPr>
              <a:t>Edmodo</a:t>
            </a:r>
            <a:r>
              <a:rPr lang="fr-CA" sz="2000" b="0" dirty="0">
                <a:solidFill>
                  <a:schemeClr val="tx1"/>
                </a:solidFill>
              </a:rPr>
              <a:t> a </a:t>
            </a:r>
            <a:r>
              <a:rPr lang="fr-CA" sz="2000" dirty="0">
                <a:solidFill>
                  <a:schemeClr val="tx1"/>
                </a:solidFill>
              </a:rPr>
              <a:t>permis aux équipes </a:t>
            </a:r>
            <a:r>
              <a:rPr lang="fr-CA" sz="2000" b="0" dirty="0">
                <a:solidFill>
                  <a:schemeClr val="tx1"/>
                </a:solidFill>
              </a:rPr>
              <a:t>de recherche de </a:t>
            </a:r>
            <a:r>
              <a:rPr lang="fr-CA" sz="2000" dirty="0">
                <a:solidFill>
                  <a:schemeClr val="tx1"/>
                </a:solidFill>
              </a:rPr>
              <a:t>se familiariser avec le travail collaboratif avec une plateforme collaborative qui a servi par la suite à préparer les expérimentations pédagogiques entre le Québec la Guadeloupe</a:t>
            </a:r>
            <a:r>
              <a:rPr lang="fr-CA" sz="2000" b="0" dirty="0">
                <a:solidFill>
                  <a:schemeClr val="tx1"/>
                </a:solidFill>
              </a:rPr>
              <a:t>.</a:t>
            </a:r>
          </a:p>
          <a:p>
            <a:endParaRPr lang="fr-FR" sz="2000" b="0" dirty="0">
              <a:solidFill>
                <a:schemeClr val="tx1"/>
              </a:solidFill>
            </a:endParaRPr>
          </a:p>
          <a:p>
            <a:pPr algn="l"/>
            <a:r>
              <a:rPr lang="fr-FR" sz="2000" b="0" dirty="0">
                <a:solidFill>
                  <a:schemeClr val="tx1"/>
                </a:solidFill>
              </a:rPr>
              <a:t>Par contre, bien qu’</a:t>
            </a:r>
            <a:r>
              <a:rPr lang="fr-FR" sz="2000" b="0" dirty="0" err="1">
                <a:solidFill>
                  <a:schemeClr val="tx1"/>
                </a:solidFill>
              </a:rPr>
              <a:t>Edmodo</a:t>
            </a:r>
            <a:r>
              <a:rPr lang="fr-FR" sz="2000" b="0" dirty="0">
                <a:solidFill>
                  <a:schemeClr val="tx1"/>
                </a:solidFill>
              </a:rPr>
              <a:t> ait des fonctionnalités intéressantes, elle présente aussi quelques inconvénients :</a:t>
            </a:r>
            <a:endParaRPr lang="fr-CA" sz="2000" b="0" dirty="0">
              <a:solidFill>
                <a:schemeClr val="tx1"/>
              </a:solidFill>
            </a:endParaRPr>
          </a:p>
          <a:p>
            <a:pPr algn="l"/>
            <a:r>
              <a:rPr lang="fr-FR" sz="2000" b="0" dirty="0">
                <a:solidFill>
                  <a:schemeClr val="tx1"/>
                </a:solidFill>
              </a:rPr>
              <a:t>– </a:t>
            </a:r>
            <a:r>
              <a:rPr lang="fr-FR" sz="2000" dirty="0">
                <a:solidFill>
                  <a:schemeClr val="tx1"/>
                </a:solidFill>
              </a:rPr>
              <a:t>L’aide est limitée </a:t>
            </a:r>
            <a:r>
              <a:rPr lang="fr-FR" sz="2000" b="0" dirty="0">
                <a:solidFill>
                  <a:schemeClr val="tx1"/>
                </a:solidFill>
              </a:rPr>
              <a:t>et en </a:t>
            </a:r>
            <a:r>
              <a:rPr lang="fr-FR" sz="2000" dirty="0">
                <a:solidFill>
                  <a:schemeClr val="tx1"/>
                </a:solidFill>
              </a:rPr>
              <a:t>anglais</a:t>
            </a:r>
            <a:r>
              <a:rPr lang="fr-FR" sz="2000" b="0" dirty="0">
                <a:solidFill>
                  <a:schemeClr val="tx1"/>
                </a:solidFill>
              </a:rPr>
              <a:t>.</a:t>
            </a:r>
            <a:endParaRPr lang="fr-CA" sz="2000" b="0" dirty="0">
              <a:solidFill>
                <a:schemeClr val="tx1"/>
              </a:solidFill>
            </a:endParaRPr>
          </a:p>
          <a:p>
            <a:pPr algn="l"/>
            <a:r>
              <a:rPr lang="fr-FR" sz="2000" b="0" dirty="0">
                <a:solidFill>
                  <a:schemeClr val="tx1"/>
                </a:solidFill>
              </a:rPr>
              <a:t>– </a:t>
            </a:r>
            <a:r>
              <a:rPr lang="fr-FR" sz="2000" dirty="0">
                <a:solidFill>
                  <a:schemeClr val="tx1"/>
                </a:solidFill>
              </a:rPr>
              <a:t>Impossible de créer une hiérarchie de groupes et de sous-groupe</a:t>
            </a:r>
            <a:r>
              <a:rPr lang="fr-FR" sz="2000" b="0" dirty="0">
                <a:solidFill>
                  <a:schemeClr val="tx1"/>
                </a:solidFill>
              </a:rPr>
              <a:t> ;</a:t>
            </a:r>
            <a:endParaRPr lang="fr-CA" sz="2000" b="0" dirty="0">
              <a:solidFill>
                <a:schemeClr val="tx1"/>
              </a:solidFill>
            </a:endParaRPr>
          </a:p>
          <a:p>
            <a:pPr algn="l"/>
            <a:r>
              <a:rPr lang="fr-FR" sz="2000" b="0" dirty="0">
                <a:solidFill>
                  <a:schemeClr val="tx1"/>
                </a:solidFill>
              </a:rPr>
              <a:t>– </a:t>
            </a:r>
            <a:r>
              <a:rPr lang="fr-FR" sz="2000" dirty="0">
                <a:solidFill>
                  <a:schemeClr val="tx1"/>
                </a:solidFill>
              </a:rPr>
              <a:t>Impossible de lancer toutes les applications désirées à partir du lanceur d’application</a:t>
            </a:r>
            <a:r>
              <a:rPr lang="fr-FR" sz="2000" b="0" dirty="0">
                <a:solidFill>
                  <a:schemeClr val="tx1"/>
                </a:solidFill>
              </a:rPr>
              <a:t>. </a:t>
            </a:r>
            <a:endParaRPr lang="fr-CA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90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08520" y="711200"/>
            <a:ext cx="9352596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075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9050"/>
            <a:ext cx="4284663" cy="781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dirty="0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215900" y="115888"/>
            <a:ext cx="4356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323848" y="1105226"/>
            <a:ext cx="2375944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bg1"/>
                </a:solidFill>
              </a:rPr>
              <a:t>Bibliographie</a:t>
            </a:r>
            <a:endParaRPr lang="fr-CA" sz="2800" dirty="0">
              <a:solidFill>
                <a:schemeClr val="bg1"/>
              </a:solidFill>
            </a:endParaRPr>
          </a:p>
        </p:txBody>
      </p:sp>
      <p:sp>
        <p:nvSpPr>
          <p:cNvPr id="9" name="Title 27"/>
          <p:cNvSpPr txBox="1">
            <a:spLocks/>
          </p:cNvSpPr>
          <p:nvPr/>
        </p:nvSpPr>
        <p:spPr>
          <a:xfrm>
            <a:off x="323848" y="2060848"/>
            <a:ext cx="7737103" cy="5734217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altLang="fr-FR" sz="1600" dirty="0"/>
              <a:t>Projet TEEC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</a:rPr>
              <a:t>	Anjou, C., et al., </a:t>
            </a:r>
            <a:r>
              <a:rPr lang="en-US" sz="1600" b="0" i="1" dirty="0">
                <a:solidFill>
                  <a:schemeClr val="tx1"/>
                </a:solidFill>
              </a:rPr>
              <a:t>Elaborating the Context Calculator: A Design Experiment in </a:t>
            </a:r>
            <a:r>
              <a:rPr lang="en-US" sz="1600" b="0" i="1" dirty="0" err="1">
                <a:solidFill>
                  <a:schemeClr val="tx1"/>
                </a:solidFill>
              </a:rPr>
              <a:t>Geothermy</a:t>
            </a:r>
            <a:r>
              <a:rPr lang="en-US" sz="1600" b="0" dirty="0">
                <a:solidFill>
                  <a:schemeClr val="tx1"/>
                </a:solidFill>
              </a:rPr>
              <a:t>, in </a:t>
            </a:r>
            <a:r>
              <a:rPr lang="en-US" sz="1600" b="0" i="1" dirty="0">
                <a:solidFill>
                  <a:schemeClr val="tx1"/>
                </a:solidFill>
              </a:rPr>
              <a:t>International and Interdisciplinary Conference on Modeling and Using Context</a:t>
            </a:r>
            <a:r>
              <a:rPr lang="en-US" sz="1600" b="0" dirty="0">
                <a:solidFill>
                  <a:schemeClr val="tx1"/>
                </a:solidFill>
              </a:rPr>
              <a:t>. 2017.</a:t>
            </a:r>
            <a:r>
              <a:rPr lang="fr-FR" sz="1600" b="0" dirty="0">
                <a:solidFill>
                  <a:schemeClr val="tx1"/>
                </a:solidFill>
              </a:rPr>
              <a:t>	</a:t>
            </a:r>
            <a:r>
              <a:rPr lang="en-US" sz="1600" b="0" dirty="0">
                <a:solidFill>
                  <a:schemeClr val="tx1"/>
                </a:solidFill>
              </a:rPr>
              <a:t>	</a:t>
            </a:r>
            <a:endParaRPr lang="en-GB" sz="1600" b="0" dirty="0">
              <a:solidFill>
                <a:schemeClr val="tx1"/>
              </a:solidFill>
            </a:endParaRPr>
          </a:p>
          <a:p>
            <a:pPr algn="l"/>
            <a:r>
              <a:rPr lang="fr-FR" sz="1600" b="0" dirty="0">
                <a:solidFill>
                  <a:schemeClr val="tx1"/>
                </a:solidFill>
              </a:rPr>
              <a:t>	</a:t>
            </a:r>
            <a:r>
              <a:rPr lang="fr-FR" sz="1600" b="0" dirty="0" err="1">
                <a:solidFill>
                  <a:schemeClr val="tx1"/>
                </a:solidFill>
              </a:rPr>
              <a:t>Bourdeau</a:t>
            </a:r>
            <a:r>
              <a:rPr lang="fr-FR" sz="1600" b="0" dirty="0">
                <a:solidFill>
                  <a:schemeClr val="tx1"/>
                </a:solidFill>
              </a:rPr>
              <a:t>, J. </a:t>
            </a:r>
            <a:r>
              <a:rPr lang="fr-FR" sz="1600" b="0" i="1" dirty="0">
                <a:solidFill>
                  <a:schemeClr val="tx1"/>
                </a:solidFill>
              </a:rPr>
              <a:t>DBR, une Méthodologie de Recherche pour le Design d’Environnements d’Apprentissage</a:t>
            </a:r>
            <a:r>
              <a:rPr lang="fr-FR" sz="1600" b="0" dirty="0">
                <a:solidFill>
                  <a:schemeClr val="tx1"/>
                </a:solidFill>
              </a:rPr>
              <a:t>. in </a:t>
            </a:r>
            <a:r>
              <a:rPr lang="fr-FR" sz="1600" b="0" i="1" dirty="0" err="1">
                <a:solidFill>
                  <a:schemeClr val="tx1"/>
                </a:solidFill>
              </a:rPr>
              <a:t>Context</a:t>
            </a:r>
            <a:r>
              <a:rPr lang="fr-FR" sz="1600" b="0" i="1" dirty="0">
                <a:solidFill>
                  <a:schemeClr val="tx1"/>
                </a:solidFill>
              </a:rPr>
              <a:t> 2017</a:t>
            </a:r>
            <a:r>
              <a:rPr lang="fr-FR" sz="1600" b="0" dirty="0">
                <a:solidFill>
                  <a:schemeClr val="tx1"/>
                </a:solidFill>
              </a:rPr>
              <a:t>. </a:t>
            </a:r>
            <a:r>
              <a:rPr lang="en-US" sz="1600" b="0" dirty="0">
                <a:solidFill>
                  <a:schemeClr val="tx1"/>
                </a:solidFill>
              </a:rPr>
              <a:t>2017.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err="1">
                <a:solidFill>
                  <a:schemeClr val="tx1"/>
                </a:solidFill>
              </a:rPr>
              <a:t>Bourdeau</a:t>
            </a:r>
            <a:r>
              <a:rPr lang="en-US" sz="1600" b="0" dirty="0">
                <a:solidFill>
                  <a:schemeClr val="tx1"/>
                </a:solidFill>
              </a:rPr>
              <a:t>, J., et al. </a:t>
            </a:r>
            <a:r>
              <a:rPr lang="en-US" sz="1600" b="0" i="1" dirty="0">
                <a:solidFill>
                  <a:schemeClr val="tx1"/>
                </a:solidFill>
              </a:rPr>
              <a:t>Web-Based Context-Aware Science Learning</a:t>
            </a:r>
            <a:r>
              <a:rPr lang="en-US" sz="1600" b="0" dirty="0">
                <a:solidFill>
                  <a:schemeClr val="tx1"/>
                </a:solidFill>
              </a:rPr>
              <a:t>. in </a:t>
            </a:r>
            <a:r>
              <a:rPr lang="en-US" sz="1600" b="0" i="1" dirty="0">
                <a:solidFill>
                  <a:schemeClr val="tx1"/>
                </a:solidFill>
              </a:rPr>
              <a:t>WWW’15</a:t>
            </a:r>
            <a:r>
              <a:rPr lang="en-US" sz="1600" b="0" dirty="0">
                <a:solidFill>
                  <a:schemeClr val="tx1"/>
                </a:solidFill>
              </a:rPr>
              <a:t>. </a:t>
            </a:r>
            <a:r>
              <a:rPr lang="fr-FR" sz="1600" b="0" dirty="0">
                <a:solidFill>
                  <a:schemeClr val="tx1"/>
                </a:solidFill>
              </a:rPr>
              <a:t>2015. ACM.</a:t>
            </a:r>
          </a:p>
          <a:p>
            <a:pPr algn="l"/>
            <a:r>
              <a:rPr lang="fr-FR" sz="1600" b="0" dirty="0">
                <a:solidFill>
                  <a:schemeClr val="tx1"/>
                </a:solidFill>
              </a:rPr>
              <a:t>	De </a:t>
            </a:r>
            <a:r>
              <a:rPr lang="fr-FR" sz="1600" b="0" dirty="0" err="1">
                <a:solidFill>
                  <a:schemeClr val="tx1"/>
                </a:solidFill>
              </a:rPr>
              <a:t>Lacaze</a:t>
            </a:r>
            <a:r>
              <a:rPr lang="fr-FR" sz="1600" b="0" dirty="0">
                <a:solidFill>
                  <a:schemeClr val="tx1"/>
                </a:solidFill>
              </a:rPr>
              <a:t>, </a:t>
            </a:r>
            <a:r>
              <a:rPr lang="fr-FR" sz="1600" b="0" dirty="0" err="1">
                <a:solidFill>
                  <a:schemeClr val="tx1"/>
                </a:solidFill>
              </a:rPr>
              <a:t>T</a:t>
            </a:r>
            <a:r>
              <a:rPr lang="fr-FR" sz="1600" b="0" dirty="0">
                <a:solidFill>
                  <a:schemeClr val="tx1"/>
                </a:solidFill>
              </a:rPr>
              <a:t>., </a:t>
            </a:r>
            <a:r>
              <a:rPr lang="fr-FR" sz="1600" b="0" i="1" dirty="0">
                <a:solidFill>
                  <a:schemeClr val="tx1"/>
                </a:solidFill>
              </a:rPr>
              <a:t>Caractérisation de particularités environnementales liées au développement durable en Guadeloupe : conceptions d’acteurs locaux.</a:t>
            </a:r>
            <a:r>
              <a:rPr lang="fr-FR" sz="1600" b="0" dirty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</a:rPr>
              <a:t>2015.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fr-FR" sz="1600" b="0" dirty="0" err="1">
                <a:solidFill>
                  <a:schemeClr val="tx1"/>
                </a:solidFill>
              </a:rPr>
              <a:t>Forissier</a:t>
            </a:r>
            <a:r>
              <a:rPr lang="fr-FR" sz="1600" b="0" dirty="0">
                <a:solidFill>
                  <a:schemeClr val="tx1"/>
                </a:solidFill>
              </a:rPr>
              <a:t>, </a:t>
            </a:r>
            <a:r>
              <a:rPr lang="fr-FR" sz="1600" b="0" dirty="0" err="1">
                <a:solidFill>
                  <a:schemeClr val="tx1"/>
                </a:solidFill>
              </a:rPr>
              <a:t>T</a:t>
            </a:r>
            <a:r>
              <a:rPr lang="fr-FR" sz="1600" b="0" dirty="0">
                <a:solidFill>
                  <a:schemeClr val="tx1"/>
                </a:solidFill>
              </a:rPr>
              <a:t>., J. </a:t>
            </a:r>
            <a:r>
              <a:rPr lang="fr-FR" sz="1600" b="0" dirty="0" err="1">
                <a:solidFill>
                  <a:schemeClr val="tx1"/>
                </a:solidFill>
              </a:rPr>
              <a:t>Bourdeau</a:t>
            </a:r>
            <a:r>
              <a:rPr lang="fr-FR" sz="1600" b="0" dirty="0">
                <a:solidFill>
                  <a:schemeClr val="tx1"/>
                </a:solidFill>
              </a:rPr>
              <a:t>, and S. </a:t>
            </a:r>
            <a:r>
              <a:rPr lang="fr-FR" sz="1600" b="0" dirty="0" err="1">
                <a:solidFill>
                  <a:schemeClr val="tx1"/>
                </a:solidFill>
              </a:rPr>
              <a:t>Fécil</a:t>
            </a:r>
            <a:r>
              <a:rPr lang="fr-FR" sz="1600" b="0" dirty="0">
                <a:solidFill>
                  <a:schemeClr val="tx1"/>
                </a:solidFill>
              </a:rPr>
              <a:t>, </a:t>
            </a:r>
            <a:r>
              <a:rPr lang="fr-FR" sz="1600" b="0" i="1" dirty="0">
                <a:solidFill>
                  <a:schemeClr val="tx1"/>
                </a:solidFill>
              </a:rPr>
              <a:t>Interfaces Elève-Machine pour apprendre à partir des contextes</a:t>
            </a:r>
            <a:r>
              <a:rPr lang="fr-FR" sz="1600" b="0" dirty="0">
                <a:solidFill>
                  <a:schemeClr val="tx1"/>
                </a:solidFill>
              </a:rPr>
              <a:t>, in </a:t>
            </a:r>
            <a:r>
              <a:rPr lang="fr-FR" sz="1600" b="0" i="1" dirty="0">
                <a:solidFill>
                  <a:schemeClr val="tx1"/>
                </a:solidFill>
              </a:rPr>
              <a:t>IHM’14</a:t>
            </a:r>
            <a:r>
              <a:rPr lang="fr-FR" sz="1600" b="0" dirty="0">
                <a:solidFill>
                  <a:schemeClr val="tx1"/>
                </a:solidFill>
              </a:rPr>
              <a:t>. 2014. p. 38-43.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err="1">
                <a:solidFill>
                  <a:schemeClr val="tx1"/>
                </a:solidFill>
              </a:rPr>
              <a:t>Forissier</a:t>
            </a:r>
            <a:r>
              <a:rPr lang="en-US" sz="1600" b="0" dirty="0">
                <a:solidFill>
                  <a:schemeClr val="tx1"/>
                </a:solidFill>
              </a:rPr>
              <a:t>, T., et al., </a:t>
            </a:r>
            <a:r>
              <a:rPr lang="en-US" sz="1600" b="0" i="1" dirty="0">
                <a:solidFill>
                  <a:schemeClr val="tx1"/>
                </a:solidFill>
              </a:rPr>
              <a:t>Modeling Context Effects in Science </a:t>
            </a:r>
            <a:r>
              <a:rPr lang="en-US" sz="1600" b="0" i="1" dirty="0" err="1">
                <a:solidFill>
                  <a:schemeClr val="tx1"/>
                </a:solidFill>
              </a:rPr>
              <a:t>Learning:The</a:t>
            </a:r>
            <a:r>
              <a:rPr lang="en-US" sz="1600" b="0" i="1" dirty="0">
                <a:solidFill>
                  <a:schemeClr val="tx1"/>
                </a:solidFill>
              </a:rPr>
              <a:t> CLASH Model</a:t>
            </a:r>
            <a:r>
              <a:rPr lang="en-US" sz="1600" b="0" dirty="0">
                <a:solidFill>
                  <a:schemeClr val="tx1"/>
                </a:solidFill>
              </a:rPr>
              <a:t>, in </a:t>
            </a:r>
            <a:r>
              <a:rPr lang="en-US" sz="1600" b="0" i="1" dirty="0">
                <a:solidFill>
                  <a:schemeClr val="tx1"/>
                </a:solidFill>
              </a:rPr>
              <a:t>CONTEXT 2013</a:t>
            </a:r>
            <a:r>
              <a:rPr lang="en-US" sz="1600" b="0" dirty="0">
                <a:solidFill>
                  <a:schemeClr val="tx1"/>
                </a:solidFill>
              </a:rPr>
              <a:t>, P. </a:t>
            </a:r>
            <a:r>
              <a:rPr lang="en-US" sz="1600" b="0" dirty="0" err="1">
                <a:solidFill>
                  <a:schemeClr val="tx1"/>
                </a:solidFill>
              </a:rPr>
              <a:t>Brézillon</a:t>
            </a:r>
            <a:r>
              <a:rPr lang="en-US" sz="1600" b="0" dirty="0">
                <a:solidFill>
                  <a:schemeClr val="tx1"/>
                </a:solidFill>
              </a:rPr>
              <a:t>, P. Blackburn, and R. </a:t>
            </a:r>
            <a:r>
              <a:rPr lang="en-US" sz="1600" b="0" dirty="0" err="1">
                <a:solidFill>
                  <a:schemeClr val="tx1"/>
                </a:solidFill>
              </a:rPr>
              <a:t>Dapoigny</a:t>
            </a:r>
            <a:r>
              <a:rPr lang="en-US" sz="1600" b="0" dirty="0">
                <a:solidFill>
                  <a:schemeClr val="tx1"/>
                </a:solidFill>
              </a:rPr>
              <a:t>, Editors. </a:t>
            </a:r>
            <a:r>
              <a:rPr lang="fr-FR" sz="1600" b="0" dirty="0">
                <a:solidFill>
                  <a:schemeClr val="tx1"/>
                </a:solidFill>
              </a:rPr>
              <a:t>2013, Springer. p. 330-335.</a:t>
            </a:r>
          </a:p>
          <a:p>
            <a:pPr lvl="0" algn="l" eaLnBrk="0" hangingPunct="0">
              <a:lnSpc>
                <a:spcPct val="100000"/>
              </a:lnSpc>
              <a:spcBef>
                <a:spcPct val="30000"/>
              </a:spcBef>
              <a:defRPr/>
            </a:pPr>
            <a:r>
              <a:rPr lang="fr-CA" sz="1600" b="0" dirty="0">
                <a:solidFill>
                  <a:schemeClr val="tx1"/>
                </a:solidFill>
              </a:rPr>
              <a:t>	Psyché V., et al., </a:t>
            </a:r>
            <a:r>
              <a:rPr lang="en-GB" sz="1600" b="0" i="1" dirty="0">
                <a:solidFill>
                  <a:schemeClr val="tx1"/>
                </a:solidFill>
              </a:rPr>
              <a:t>Ontology-Based Context Modelling for Designing a Context-Aware Calculator</a:t>
            </a:r>
            <a:r>
              <a:rPr lang="fr-CA" sz="1600" b="0" i="1" dirty="0">
                <a:solidFill>
                  <a:schemeClr val="tx1"/>
                </a:solidFill>
              </a:rPr>
              <a:t>.</a:t>
            </a:r>
            <a:r>
              <a:rPr lang="fr-CA" sz="1600" b="0" dirty="0">
                <a:solidFill>
                  <a:schemeClr val="tx1"/>
                </a:solidFill>
              </a:rPr>
              <a:t> Workshop on « </a:t>
            </a:r>
            <a:r>
              <a:rPr lang="fr-CA" sz="1600" b="0" dirty="0" err="1">
                <a:solidFill>
                  <a:schemeClr val="tx1"/>
                </a:solidFill>
              </a:rPr>
              <a:t>Context</a:t>
            </a:r>
            <a:r>
              <a:rPr lang="fr-CA" sz="1600" b="0" dirty="0">
                <a:solidFill>
                  <a:schemeClr val="tx1"/>
                </a:solidFill>
              </a:rPr>
              <a:t> and culture in Intelligent </a:t>
            </a:r>
            <a:r>
              <a:rPr lang="fr-CA" sz="1600" b="0" dirty="0" err="1">
                <a:solidFill>
                  <a:schemeClr val="tx1"/>
                </a:solidFill>
              </a:rPr>
              <a:t>tutoring</a:t>
            </a:r>
            <a:r>
              <a:rPr lang="fr-CA" sz="1600" b="0" dirty="0">
                <a:solidFill>
                  <a:schemeClr val="tx1"/>
                </a:solidFill>
              </a:rPr>
              <a:t> </a:t>
            </a:r>
            <a:r>
              <a:rPr lang="fr-CA" sz="1600" b="0" dirty="0" err="1">
                <a:solidFill>
                  <a:schemeClr val="tx1"/>
                </a:solidFill>
              </a:rPr>
              <a:t>systems</a:t>
            </a:r>
            <a:r>
              <a:rPr lang="fr-CA" sz="1600" b="0" dirty="0">
                <a:solidFill>
                  <a:schemeClr val="tx1"/>
                </a:solidFill>
              </a:rPr>
              <a:t> », ITS 2018. 2018</a:t>
            </a:r>
          </a:p>
          <a:p>
            <a:pPr algn="l"/>
            <a:endParaRPr lang="fr-CA" sz="1600" b="0" dirty="0">
              <a:solidFill>
                <a:schemeClr val="tx1"/>
              </a:solidFill>
            </a:endParaRPr>
          </a:p>
          <a:p>
            <a:pPr algn="l"/>
            <a:endParaRPr lang="fr-CA" sz="1600" b="0" dirty="0">
              <a:solidFill>
                <a:schemeClr val="tx1"/>
              </a:solidFill>
            </a:endParaRPr>
          </a:p>
          <a:p>
            <a:pPr algn="l"/>
            <a:endParaRPr lang="fr-CA" sz="1600" b="0" dirty="0">
              <a:solidFill>
                <a:schemeClr val="tx1"/>
              </a:solidFill>
            </a:endParaRPr>
          </a:p>
          <a:p>
            <a:endParaRPr lang="fr-CA" sz="1600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b="0" dirty="0"/>
          </a:p>
        </p:txBody>
      </p:sp>
    </p:spTree>
    <p:extLst>
      <p:ext uri="{BB962C8B-B14F-4D97-AF65-F5344CB8AC3E}">
        <p14:creationId xmlns:p14="http://schemas.microsoft.com/office/powerpoint/2010/main" val="3822138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08520" y="711200"/>
            <a:ext cx="9352596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075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9050"/>
            <a:ext cx="4284663" cy="781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dirty="0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215900" y="115888"/>
            <a:ext cx="4356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323848" y="1105226"/>
            <a:ext cx="2375944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bg1"/>
                </a:solidFill>
              </a:rPr>
              <a:t>Bibliographie</a:t>
            </a:r>
            <a:endParaRPr lang="fr-CA" sz="2800" dirty="0">
              <a:solidFill>
                <a:schemeClr val="bg1"/>
              </a:solidFill>
            </a:endParaRPr>
          </a:p>
        </p:txBody>
      </p:sp>
      <p:sp>
        <p:nvSpPr>
          <p:cNvPr id="9" name="Title 27"/>
          <p:cNvSpPr txBox="1">
            <a:spLocks/>
          </p:cNvSpPr>
          <p:nvPr/>
        </p:nvSpPr>
        <p:spPr>
          <a:xfrm>
            <a:off x="323848" y="2060848"/>
            <a:ext cx="7737103" cy="5180219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 err="1"/>
              <a:t>Dede</a:t>
            </a:r>
            <a:r>
              <a:rPr lang="fr-CA" sz="1600" dirty="0"/>
              <a:t>, C. (2010). </a:t>
            </a:r>
            <a:r>
              <a:rPr lang="fr-CA" sz="1600" b="0" dirty="0" err="1"/>
              <a:t>Comparing</a:t>
            </a:r>
            <a:r>
              <a:rPr lang="fr-CA" sz="1600" b="0" dirty="0"/>
              <a:t> </a:t>
            </a:r>
            <a:r>
              <a:rPr lang="fr-CA" sz="1600" b="0" dirty="0" err="1"/>
              <a:t>frameworks</a:t>
            </a:r>
            <a:r>
              <a:rPr lang="fr-CA" sz="1600" b="0" dirty="0"/>
              <a:t> for 21st </a:t>
            </a:r>
            <a:r>
              <a:rPr lang="fr-CA" sz="1600" b="0" dirty="0" err="1"/>
              <a:t>century</a:t>
            </a:r>
            <a:r>
              <a:rPr lang="fr-CA" sz="1600" b="0" dirty="0"/>
              <a:t> </a:t>
            </a:r>
            <a:r>
              <a:rPr lang="fr-CA" sz="1600" b="0" dirty="0" err="1"/>
              <a:t>Skills</a:t>
            </a:r>
            <a:r>
              <a:rPr lang="fr-CA" sz="1600" b="0" dirty="0"/>
              <a:t>. Dans J. </a:t>
            </a:r>
            <a:r>
              <a:rPr lang="fr-CA" sz="1600" b="0" dirty="0" err="1"/>
              <a:t>Bellanca</a:t>
            </a:r>
            <a:r>
              <a:rPr lang="fr-CA" sz="1600" b="0" dirty="0"/>
              <a:t> et R. Brandt (</a:t>
            </a:r>
            <a:r>
              <a:rPr lang="fr-CA" sz="1600" b="0" dirty="0" err="1"/>
              <a:t>Eds</a:t>
            </a:r>
            <a:r>
              <a:rPr lang="fr-CA" sz="1600" b="0" dirty="0"/>
              <a:t>.), 21st </a:t>
            </a:r>
            <a:r>
              <a:rPr lang="fr-CA" sz="1600" b="0" dirty="0" err="1"/>
              <a:t>century</a:t>
            </a:r>
            <a:r>
              <a:rPr lang="fr-CA" sz="1600" b="0" dirty="0"/>
              <a:t> </a:t>
            </a:r>
            <a:r>
              <a:rPr lang="fr-CA" sz="1600" b="0" dirty="0" err="1"/>
              <a:t>skills</a:t>
            </a:r>
            <a:r>
              <a:rPr lang="fr-CA" sz="1600" b="0" dirty="0"/>
              <a:t>: </a:t>
            </a:r>
            <a:r>
              <a:rPr lang="fr-CA" sz="1600" b="0" dirty="0" err="1"/>
              <a:t>Rethinking</a:t>
            </a:r>
            <a:r>
              <a:rPr lang="fr-CA" sz="1600" b="0" dirty="0"/>
              <a:t> how </a:t>
            </a:r>
            <a:r>
              <a:rPr lang="fr-CA" sz="1600" b="0" dirty="0" err="1"/>
              <a:t>students</a:t>
            </a:r>
            <a:r>
              <a:rPr lang="fr-CA" sz="1600" b="0" dirty="0"/>
              <a:t> </a:t>
            </a:r>
            <a:r>
              <a:rPr lang="fr-CA" sz="1600" b="0" dirty="0" err="1"/>
              <a:t>learn</a:t>
            </a:r>
            <a:r>
              <a:rPr lang="fr-CA" sz="1600" b="0" dirty="0"/>
              <a:t> (p. 51–76). Bloomington, IN : Solution </a:t>
            </a:r>
            <a:r>
              <a:rPr lang="fr-CA" sz="1600" b="0" dirty="0" err="1"/>
              <a:t>Tree</a:t>
            </a:r>
            <a:r>
              <a:rPr lang="fr-CA" sz="1600" b="0" dirty="0"/>
              <a:t> </a:t>
            </a:r>
            <a:r>
              <a:rPr lang="fr-CA" sz="1600" b="0" dirty="0" err="1"/>
              <a:t>Press</a:t>
            </a:r>
            <a:r>
              <a:rPr lang="fr-CA" sz="1600" b="0" dirty="0"/>
              <a:t>. </a:t>
            </a:r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altLang="fr-FR" sz="1600" dirty="0"/>
              <a:t>Travail collaboratif: </a:t>
            </a:r>
            <a:r>
              <a:rPr lang="fr-CA" altLang="fr-FR" sz="1600" b="0" dirty="0">
                <a:hlinkClick r:id="rId5"/>
              </a:rPr>
              <a:t>https://fr.wikipedia.org/wiki/Travail_collaboratif</a:t>
            </a:r>
            <a:r>
              <a:rPr lang="fr-CA" altLang="fr-FR" sz="1600" b="0" dirty="0"/>
              <a:t> </a:t>
            </a:r>
            <a:endParaRPr lang="fr-CA" sz="1600" b="0" dirty="0">
              <a:hlinkClick r:id="rId6"/>
            </a:endParaRPr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/>
              <a:t>Plateformes collaboratives</a:t>
            </a:r>
            <a:r>
              <a:rPr lang="fr-CA" sz="1600" b="0" dirty="0"/>
              <a:t>:  </a:t>
            </a:r>
            <a:br>
              <a:rPr lang="fr-CA" sz="1600" b="0" dirty="0"/>
            </a:br>
            <a:r>
              <a:rPr lang="fr-CA" sz="1600" b="0" dirty="0">
                <a:hlinkClick r:id="rId6"/>
              </a:rPr>
              <a:t>https://fr.wikipedia.org/wiki/Plate-forme_collaborative</a:t>
            </a:r>
            <a:r>
              <a:rPr lang="fr-CA" sz="1600" b="0" dirty="0"/>
              <a:t> ;</a:t>
            </a:r>
            <a:br>
              <a:rPr lang="fr-CA" sz="1600" b="0" dirty="0"/>
            </a:br>
            <a:r>
              <a:rPr lang="fr-CA" altLang="fr-FR" sz="1600" b="0" dirty="0">
                <a:hlinkClick r:id="rId7"/>
              </a:rPr>
              <a:t>https://cursus.edu/articles/41598/des-plateformes-pour-developper-des-communs-de-la-connaissance#.W6cZ2ZNKjOQ</a:t>
            </a:r>
            <a:r>
              <a:rPr lang="fr-CA" altLang="fr-FR" sz="1600" b="0" dirty="0"/>
              <a:t> ;</a:t>
            </a:r>
            <a:br>
              <a:rPr lang="fr-CA" altLang="fr-FR" sz="1600" b="0" dirty="0"/>
            </a:br>
            <a:r>
              <a:rPr lang="fr-CA" altLang="fr-FR" sz="1600" b="0" dirty="0">
                <a:hlinkClick r:id="rId8"/>
              </a:rPr>
              <a:t>https://cursus.edu/technologies/29132/un-nouvel-environnement-collaboratif-gratuit-et-ouvert-pour-lapprentissage-fle3#.W6cXqZNKjOR</a:t>
            </a:r>
            <a:r>
              <a:rPr lang="fr-CA" altLang="fr-FR" sz="1600" b="0" dirty="0"/>
              <a:t>  ;</a:t>
            </a:r>
            <a:br>
              <a:rPr lang="fr-CA" altLang="fr-FR" sz="1600" b="0" dirty="0"/>
            </a:br>
            <a:r>
              <a:rPr lang="fr-CA" altLang="fr-FR" sz="1600" b="0" dirty="0">
                <a:hlinkClick r:id="rId7"/>
              </a:rPr>
              <a:t>https://cursus.edu/articles/41598/des-plateformes-pour-developper-des-communs-de-la-connaissance#.W6cZ2ZNKjOQ</a:t>
            </a:r>
            <a:endParaRPr lang="fr-CA" altLang="fr-FR" sz="1600" b="0" dirty="0"/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1600" b="0" dirty="0"/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altLang="fr-FR" sz="1600" dirty="0"/>
              <a:t>Compétences du 21è siècle</a:t>
            </a:r>
            <a:r>
              <a:rPr lang="fr-CA" altLang="fr-FR" sz="1600" b="0" dirty="0"/>
              <a:t>, Pédagogie numérique action, CFORP (2016): </a:t>
            </a:r>
            <a:r>
              <a:rPr lang="fr-CA" altLang="fr-FR" sz="1600" dirty="0">
                <a:hlinkClick r:id="rId9"/>
              </a:rPr>
              <a:t>https://pedagogienumeriqueenaction.cforp.ca/wp-content/uploads/2016/03/Definir-les-competences-du-21e-siecle-pour-</a:t>
            </a:r>
            <a:r>
              <a:rPr lang="fr-CA" altLang="fr-FR" sz="1600" dirty="0">
                <a:hlinkClick r:id="rId10"/>
              </a:rPr>
              <a:t>l_Ontario-Document-de-reflexion-phase-1-2016.pdf</a:t>
            </a:r>
            <a:endParaRPr lang="fr-CA" altLang="fr-FR" sz="1600" dirty="0"/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altLang="fr-FR" sz="1600" dirty="0" err="1"/>
              <a:t>Edmodo</a:t>
            </a:r>
            <a:r>
              <a:rPr lang="fr-CA" altLang="fr-FR" sz="1600" dirty="0"/>
              <a:t>: </a:t>
            </a:r>
            <a:r>
              <a:rPr lang="fr-CA" altLang="fr-FR" sz="1600" b="0" dirty="0">
                <a:hlinkClick r:id="rId11"/>
              </a:rPr>
              <a:t>https://fr.wikipedia.org/wiki/Edmodo</a:t>
            </a:r>
            <a:r>
              <a:rPr lang="fr-CA" altLang="fr-FR" sz="1600" b="0" dirty="0"/>
              <a:t> </a:t>
            </a:r>
            <a:endParaRPr lang="fr-FR" sz="1600" b="0" dirty="0"/>
          </a:p>
        </p:txBody>
      </p:sp>
    </p:spTree>
    <p:extLst>
      <p:ext uri="{BB962C8B-B14F-4D97-AF65-F5344CB8AC3E}">
        <p14:creationId xmlns:p14="http://schemas.microsoft.com/office/powerpoint/2010/main" val="1853913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08520" y="711200"/>
            <a:ext cx="9352596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075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9050"/>
            <a:ext cx="4284663" cy="781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215900" y="115888"/>
            <a:ext cx="4356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323848" y="1105226"/>
            <a:ext cx="3600080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Tutoriels sur </a:t>
            </a:r>
            <a:r>
              <a:rPr lang="fr-CA" sz="2800" dirty="0" err="1">
                <a:solidFill>
                  <a:schemeClr val="bg1"/>
                </a:solidFill>
              </a:rPr>
              <a:t>Edmodo</a:t>
            </a:r>
            <a:endParaRPr lang="fr-CA" sz="2800" dirty="0">
              <a:solidFill>
                <a:schemeClr val="bg1"/>
              </a:solidFill>
            </a:endParaRPr>
          </a:p>
        </p:txBody>
      </p:sp>
      <p:sp>
        <p:nvSpPr>
          <p:cNvPr id="9" name="Title 27"/>
          <p:cNvSpPr txBox="1">
            <a:spLocks/>
          </p:cNvSpPr>
          <p:nvPr/>
        </p:nvSpPr>
        <p:spPr>
          <a:xfrm>
            <a:off x="323848" y="2060848"/>
            <a:ext cx="7737103" cy="3995279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Edmodo Teacher guide: </a:t>
            </a:r>
            <a:r>
              <a:rPr lang="fr-CA" sz="1600" b="0" dirty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https://www.qacps.org/cms/lib02/MD01001006/Centricity/Domain/128/Edmodo_Teacher_Guide.pdf</a:t>
            </a:r>
            <a:endParaRPr lang="fr-CA" sz="1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Procédures d’utilisation d’</a:t>
            </a:r>
            <a:r>
              <a:rPr lang="fr-CA" sz="1600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Edmodo</a:t>
            </a:r>
            <a:r>
              <a:rPr lang="fr-CA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fr-CA" sz="1600" b="0" dirty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https://atheneeroyalans-my.sharepoint.com/:w:/r/personal/webmaster_entara_be/_layouts/15/WopiFrame.aspx?guestaccesstoken=AKVVa1gp8%2bkbMmB4%2fe8QohyfJ0JC5clPLdpDcjIa4dI%3d&amp;docid=0e5eacc5496394b77849c689ed365f453&amp;action=default</a:t>
            </a:r>
            <a:r>
              <a:rPr lang="fr-CA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classe inversée: </a:t>
            </a:r>
            <a:r>
              <a:rPr lang="fr-CA" sz="1600" b="0" dirty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http://ticeddec35.eklablog.com/vers-la-classe-inversee-retour-d-experience-avec-edmodo-a114707926</a:t>
            </a:r>
            <a:r>
              <a:rPr lang="fr-CA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b="0" dirty="0" err="1"/>
              <a:t>Edmodo</a:t>
            </a:r>
            <a:r>
              <a:rPr lang="fr-CA" sz="1600" b="0" dirty="0"/>
              <a:t> : améliorer les compétences écrites et orales; exemples d'usages en classe d'anglais </a:t>
            </a:r>
            <a:r>
              <a:rPr lang="fr-CA" sz="1600" b="0" dirty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http://cms.ac-martinique.fr/discipline/anglais/file/tice/usages-edmodo.pdf</a:t>
            </a:r>
            <a:r>
              <a:rPr lang="fr-CA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Gestion d’une expérimentation avec </a:t>
            </a:r>
            <a:r>
              <a:rPr lang="fr-CA" sz="1600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Edmodo</a:t>
            </a:r>
            <a:r>
              <a:rPr lang="fr-CA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dans TEEC: </a:t>
            </a:r>
            <a:r>
              <a:rPr lang="fr-CA" sz="1600" b="0" dirty="0">
                <a:solidFill>
                  <a:schemeClr val="tx1">
                    <a:lumMod val="95000"/>
                    <a:lumOff val="5000"/>
                  </a:schemeClr>
                </a:solidFill>
                <a:hlinkClick r:id="rId9"/>
              </a:rPr>
              <a:t>https://docs.google.com/presentation/d/1utjj7_GC6EezcUh9Srr1mCx2rrwIehzKajI2IbylE04/edit#slide=id.g3606f1c2d_30</a:t>
            </a:r>
            <a:r>
              <a:rPr lang="fr-CA" sz="1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D7C077-8F8C-B542-8FD8-2ECC561DF05D}"/>
              </a:ext>
            </a:extLst>
          </p:cNvPr>
          <p:cNvSpPr txBox="1"/>
          <p:nvPr/>
        </p:nvSpPr>
        <p:spPr>
          <a:xfrm>
            <a:off x="2047461" y="-3180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835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25" y="128588"/>
            <a:ext cx="3165475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dirty="0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27025" y="115888"/>
            <a:ext cx="330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711200"/>
            <a:ext cx="9136572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827584" y="1092140"/>
            <a:ext cx="5965095" cy="800219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Le travail </a:t>
            </a:r>
            <a:r>
              <a:rPr lang="en-US" sz="2800" dirty="0" err="1">
                <a:solidFill>
                  <a:schemeClr val="bg1"/>
                </a:solidFill>
              </a:rPr>
              <a:t>collaboratif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coopératif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>
              <a:defRPr/>
            </a:pPr>
            <a:r>
              <a:rPr lang="fr-CA" altLang="fr-FR" dirty="0">
                <a:solidFill>
                  <a:schemeClr val="bg1"/>
                </a:solidFill>
              </a:rPr>
              <a:t>Source: https://</a:t>
            </a:r>
            <a:r>
              <a:rPr lang="fr-CA" altLang="fr-FR" dirty="0" err="1">
                <a:solidFill>
                  <a:schemeClr val="bg1"/>
                </a:solidFill>
              </a:rPr>
              <a:t>fr.wikipedia.org</a:t>
            </a:r>
            <a:r>
              <a:rPr lang="fr-CA" altLang="fr-FR" dirty="0">
                <a:solidFill>
                  <a:schemeClr val="bg1"/>
                </a:solidFill>
              </a:rPr>
              <a:t>/wiki/</a:t>
            </a:r>
            <a:r>
              <a:rPr lang="fr-CA" altLang="fr-FR" dirty="0" err="1">
                <a:solidFill>
                  <a:schemeClr val="bg1"/>
                </a:solidFill>
              </a:rPr>
              <a:t>Travail_collaboratif</a:t>
            </a:r>
            <a:endParaRPr lang="fr-CA" altLang="fr-FR" dirty="0">
              <a:solidFill>
                <a:schemeClr val="bg1"/>
              </a:solidFill>
            </a:endParaRPr>
          </a:p>
        </p:txBody>
      </p:sp>
      <p:sp>
        <p:nvSpPr>
          <p:cNvPr id="12" name="Title 27"/>
          <p:cNvSpPr txBox="1">
            <a:spLocks/>
          </p:cNvSpPr>
          <p:nvPr/>
        </p:nvSpPr>
        <p:spPr>
          <a:xfrm>
            <a:off x="827583" y="2185908"/>
            <a:ext cx="7253287" cy="4149167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85750" indent="-285750" algn="just">
              <a:buFontTx/>
              <a:buChar char="-"/>
            </a:pPr>
            <a:r>
              <a:rPr lang="fr-CA" sz="2000" b="0" dirty="0">
                <a:solidFill>
                  <a:schemeClr val="tx1"/>
                </a:solidFill>
              </a:rPr>
              <a:t>Le travail </a:t>
            </a:r>
            <a:r>
              <a:rPr lang="fr-CA" sz="2000" dirty="0">
                <a:solidFill>
                  <a:schemeClr val="tx1"/>
                </a:solidFill>
              </a:rPr>
              <a:t>coopératif</a:t>
            </a:r>
            <a:r>
              <a:rPr lang="fr-CA" sz="2000" b="0" dirty="0">
                <a:solidFill>
                  <a:schemeClr val="tx1"/>
                </a:solidFill>
              </a:rPr>
              <a:t> = coopération entre plusieurs personnes qui </a:t>
            </a:r>
            <a:r>
              <a:rPr lang="fr-CA" sz="2000" dirty="0">
                <a:solidFill>
                  <a:schemeClr val="tx1"/>
                </a:solidFill>
              </a:rPr>
              <a:t>interagissent dans un but commun, </a:t>
            </a:r>
            <a:r>
              <a:rPr lang="fr-CA" sz="2000" b="0" dirty="0">
                <a:solidFill>
                  <a:schemeClr val="tx1"/>
                </a:solidFill>
              </a:rPr>
              <a:t>mais </a:t>
            </a:r>
            <a:r>
              <a:rPr lang="fr-CA" sz="2000" dirty="0">
                <a:solidFill>
                  <a:schemeClr val="tx1"/>
                </a:solidFill>
              </a:rPr>
              <a:t>se partagent les tâches.</a:t>
            </a:r>
          </a:p>
          <a:p>
            <a:pPr algn="just"/>
            <a:endParaRPr lang="fr-CA" sz="2000" b="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fr-CA" sz="2000" b="0" dirty="0">
                <a:solidFill>
                  <a:schemeClr val="tx1"/>
                </a:solidFill>
              </a:rPr>
              <a:t>Le travail </a:t>
            </a:r>
            <a:r>
              <a:rPr lang="fr-CA" sz="2000" dirty="0">
                <a:solidFill>
                  <a:schemeClr val="tx1"/>
                </a:solidFill>
              </a:rPr>
              <a:t>collaboratif</a:t>
            </a:r>
            <a:r>
              <a:rPr lang="fr-CA" sz="2000" b="0" dirty="0">
                <a:solidFill>
                  <a:schemeClr val="tx1"/>
                </a:solidFill>
              </a:rPr>
              <a:t> se fait en </a:t>
            </a:r>
            <a:r>
              <a:rPr lang="fr-CA" sz="2000" dirty="0">
                <a:solidFill>
                  <a:schemeClr val="tx1"/>
                </a:solidFill>
              </a:rPr>
              <a:t>collaboration du début à la fin sans division fixe des tâches</a:t>
            </a:r>
            <a:r>
              <a:rPr lang="fr-CA" sz="2000" b="0" dirty="0">
                <a:solidFill>
                  <a:schemeClr val="tx1"/>
                </a:solidFill>
              </a:rPr>
              <a:t>. Il associe trois modalités d’organisation : 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fr-CA" sz="2000" b="1" dirty="0">
                <a:latin typeface="+mn-lt"/>
              </a:rPr>
              <a:t>principe d’amélioration continue de chaque tâche </a:t>
            </a:r>
            <a:r>
              <a:rPr lang="fr-CA" sz="2000" dirty="0">
                <a:latin typeface="+mn-lt"/>
              </a:rPr>
              <a:t>et de l’ensemble du projet,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fr-CA" sz="2000" b="1" dirty="0">
                <a:latin typeface="+mn-lt"/>
              </a:rPr>
              <a:t>travail en séquences de tâches parallèles,</a:t>
            </a:r>
            <a:endParaRPr lang="fr-CA" sz="2000" dirty="0">
              <a:latin typeface="+mn-lt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fr-CA" sz="2000" b="1" dirty="0">
                <a:latin typeface="+mn-lt"/>
              </a:rPr>
              <a:t>partage</a:t>
            </a:r>
            <a:r>
              <a:rPr lang="fr-CA" sz="2000" dirty="0">
                <a:latin typeface="+mn-lt"/>
              </a:rPr>
              <a:t> aux acteurs de chacune des tâches de </a:t>
            </a:r>
            <a:r>
              <a:rPr lang="fr-CA" sz="2000" b="1" dirty="0">
                <a:latin typeface="+mn-lt"/>
              </a:rPr>
              <a:t>l’information utile et exploitable sur les autres tâches parallèles.</a:t>
            </a:r>
            <a:endParaRPr lang="fr-C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4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Espace réservé pour une image  2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b="104"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ZoneTexte 8"/>
          <p:cNvSpPr txBox="1">
            <a:spLocks noChangeArrowheads="1"/>
          </p:cNvSpPr>
          <p:nvPr/>
        </p:nvSpPr>
        <p:spPr bwMode="auto">
          <a:xfrm>
            <a:off x="1066800" y="3500438"/>
            <a:ext cx="714375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5100"/>
              </a:lnSpc>
              <a:spcBef>
                <a:spcPct val="0"/>
              </a:spcBef>
              <a:buFontTx/>
              <a:buNone/>
            </a:pPr>
            <a:r>
              <a:rPr lang="fr-CA" altLang="fr-FR" sz="5000" dirty="0"/>
              <a:t>Merci!</a:t>
            </a:r>
          </a:p>
          <a:p>
            <a:pPr algn="ctr" eaLnBrk="1" hangingPunct="1">
              <a:lnSpc>
                <a:spcPts val="5100"/>
              </a:lnSpc>
              <a:spcBef>
                <a:spcPct val="0"/>
              </a:spcBef>
              <a:buFontTx/>
              <a:buNone/>
            </a:pPr>
            <a:r>
              <a:rPr lang="fr-CA" altLang="fr-FR" sz="5000" dirty="0"/>
              <a:t>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-9525" y="-1588"/>
            <a:ext cx="9159875" cy="71755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485" name="logo_Uteluq_RVB_167x89.png" descr="/Users/dfourcau/Documents/ Documents SED/STP/BDI- (BEDI)/campagne_n_logo_2012/N_logo/TELUQ_signatures_17 avril 2012/•PIV/logo_UTELUQ/Petits/RVB/logo_Uteluq_RVB_167x89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-1588"/>
            <a:ext cx="132715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nde noire haut"/>
          <p:cNvSpPr/>
          <p:nvPr/>
        </p:nvSpPr>
        <p:spPr>
          <a:xfrm>
            <a:off x="-9526" y="-848"/>
            <a:ext cx="9159876" cy="68588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logo teluq_gro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07" y="2433067"/>
            <a:ext cx="3734986" cy="19918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25" y="128588"/>
            <a:ext cx="3165475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dirty="0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27025" y="115888"/>
            <a:ext cx="330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711200"/>
            <a:ext cx="9136572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777316" y="1307803"/>
            <a:ext cx="6646371" cy="800219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Le travail </a:t>
            </a:r>
            <a:r>
              <a:rPr lang="en-US" sz="2800" dirty="0" err="1">
                <a:solidFill>
                  <a:schemeClr val="bg1"/>
                </a:solidFill>
              </a:rPr>
              <a:t>ou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apprentissage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collaboratif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>
              <a:defRPr/>
            </a:pPr>
            <a:r>
              <a:rPr lang="fr-CA" altLang="fr-FR" dirty="0">
                <a:solidFill>
                  <a:schemeClr val="bg1"/>
                </a:solidFill>
              </a:rPr>
              <a:t>Source: https://</a:t>
            </a:r>
            <a:r>
              <a:rPr lang="fr-CA" altLang="fr-FR" dirty="0" err="1">
                <a:solidFill>
                  <a:schemeClr val="bg1"/>
                </a:solidFill>
              </a:rPr>
              <a:t>fr.wikipedia.org</a:t>
            </a:r>
            <a:r>
              <a:rPr lang="fr-CA" altLang="fr-FR" dirty="0">
                <a:solidFill>
                  <a:schemeClr val="bg1"/>
                </a:solidFill>
              </a:rPr>
              <a:t>/wiki/</a:t>
            </a:r>
            <a:r>
              <a:rPr lang="fr-CA" altLang="fr-FR" dirty="0" err="1">
                <a:solidFill>
                  <a:schemeClr val="bg1"/>
                </a:solidFill>
              </a:rPr>
              <a:t>Travail_collaboratif</a:t>
            </a:r>
            <a:endParaRPr lang="fr-CA" altLang="fr-FR" dirty="0">
              <a:solidFill>
                <a:schemeClr val="bg1"/>
              </a:solidFill>
            </a:endParaRPr>
          </a:p>
        </p:txBody>
      </p:sp>
      <p:sp>
        <p:nvSpPr>
          <p:cNvPr id="12" name="Title 27"/>
          <p:cNvSpPr txBox="1">
            <a:spLocks/>
          </p:cNvSpPr>
          <p:nvPr/>
        </p:nvSpPr>
        <p:spPr>
          <a:xfrm>
            <a:off x="752196" y="2241669"/>
            <a:ext cx="7253287" cy="4629299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A" sz="2200" b="0" dirty="0">
                <a:solidFill>
                  <a:schemeClr val="tx1"/>
                </a:solidFill>
              </a:rPr>
              <a:t>Le travail collaboratif, comme le </a:t>
            </a:r>
            <a:r>
              <a:rPr lang="fr-CA" sz="2200" dirty="0">
                <a:solidFill>
                  <a:schemeClr val="tx1"/>
                </a:solidFill>
              </a:rPr>
              <a:t>travail collectif</a:t>
            </a:r>
            <a:r>
              <a:rPr lang="fr-CA" sz="2200" b="0" dirty="0">
                <a:solidFill>
                  <a:schemeClr val="tx1"/>
                </a:solidFill>
              </a:rPr>
              <a:t> </a:t>
            </a:r>
            <a:r>
              <a:rPr lang="fr-CA" sz="2200" dirty="0">
                <a:solidFill>
                  <a:schemeClr val="tx1"/>
                </a:solidFill>
              </a:rPr>
              <a:t>n'est pas nécessairement synonyme d'efficacité, ni de rapidité</a:t>
            </a:r>
            <a:r>
              <a:rPr lang="fr-CA" sz="2200" b="0" dirty="0">
                <a:solidFill>
                  <a:schemeClr val="tx1"/>
                </a:solidFill>
              </a:rPr>
              <a:t>. </a:t>
            </a:r>
          </a:p>
          <a:p>
            <a:endParaRPr lang="fr-CA" sz="2200" b="0" dirty="0">
              <a:solidFill>
                <a:schemeClr val="tx1"/>
              </a:solidFill>
            </a:endParaRPr>
          </a:p>
          <a:p>
            <a:r>
              <a:rPr lang="fr-CA" sz="2200" dirty="0">
                <a:solidFill>
                  <a:schemeClr val="tx1"/>
                </a:solidFill>
              </a:rPr>
              <a:t>Son résultat dépend de la motivation de ses acteurs à collaborer</a:t>
            </a:r>
            <a:r>
              <a:rPr lang="fr-CA" sz="2200" b="0" dirty="0">
                <a:solidFill>
                  <a:schemeClr val="tx1"/>
                </a:solidFill>
              </a:rPr>
              <a:t>, du </a:t>
            </a:r>
            <a:r>
              <a:rPr lang="fr-CA" sz="2200" dirty="0">
                <a:solidFill>
                  <a:schemeClr val="tx1"/>
                </a:solidFill>
              </a:rPr>
              <a:t>nombre de ces acteurs</a:t>
            </a:r>
            <a:r>
              <a:rPr lang="fr-CA" sz="2200" b="0" dirty="0">
                <a:solidFill>
                  <a:schemeClr val="tx1"/>
                </a:solidFill>
              </a:rPr>
              <a:t>, du </a:t>
            </a:r>
            <a:r>
              <a:rPr lang="fr-CA" sz="2200" dirty="0">
                <a:solidFill>
                  <a:schemeClr val="tx1"/>
                </a:solidFill>
              </a:rPr>
              <a:t>temps qu'ils peuvent consacrer à ce travail </a:t>
            </a:r>
            <a:r>
              <a:rPr lang="fr-CA" sz="2200" b="0" dirty="0">
                <a:solidFill>
                  <a:schemeClr val="tx1"/>
                </a:solidFill>
              </a:rPr>
              <a:t>et de leurs </a:t>
            </a:r>
            <a:r>
              <a:rPr lang="fr-CA" sz="2200" dirty="0">
                <a:solidFill>
                  <a:schemeClr val="tx1"/>
                </a:solidFill>
              </a:rPr>
              <a:t>compétences</a:t>
            </a:r>
            <a:r>
              <a:rPr lang="fr-CA" sz="2200" b="0" dirty="0">
                <a:solidFill>
                  <a:schemeClr val="tx1"/>
                </a:solidFill>
              </a:rPr>
              <a:t>. </a:t>
            </a:r>
          </a:p>
          <a:p>
            <a:endParaRPr lang="fr-CA" sz="2200" b="0" dirty="0">
              <a:solidFill>
                <a:schemeClr val="tx1"/>
              </a:solidFill>
            </a:endParaRPr>
          </a:p>
          <a:p>
            <a:r>
              <a:rPr lang="fr-CA" sz="2200" b="0" dirty="0">
                <a:solidFill>
                  <a:schemeClr val="tx1"/>
                </a:solidFill>
              </a:rPr>
              <a:t>Le travail collaboratif est l’une des </a:t>
            </a:r>
            <a:r>
              <a:rPr lang="fr-CA" sz="2200" dirty="0">
                <a:solidFill>
                  <a:schemeClr val="tx1"/>
                </a:solidFill>
              </a:rPr>
              <a:t>dimensions importantes de l’</a:t>
            </a:r>
            <a:r>
              <a:rPr lang="fr-CA" sz="2200" dirty="0">
                <a:solidFill>
                  <a:schemeClr val="tx1"/>
                </a:solidFill>
                <a:hlinkClick r:id="rId5" tooltip="Apprentissage collaboratif"/>
              </a:rPr>
              <a:t>apprentissage collaboratif</a:t>
            </a:r>
            <a:r>
              <a:rPr lang="fr-CA" sz="2200" b="0" dirty="0">
                <a:solidFill>
                  <a:schemeClr val="tx1"/>
                </a:solidFill>
              </a:rPr>
              <a:t>, qui est par exemple encouragé dans certaines formes d’apprentissage en ligne, en particulier dans les « </a:t>
            </a:r>
            <a:r>
              <a:rPr lang="fr-CA" sz="2200" b="0" dirty="0">
                <a:solidFill>
                  <a:schemeClr val="tx1"/>
                </a:solidFill>
                <a:hlinkClick r:id="rId6" tooltip="MOOC"/>
              </a:rPr>
              <a:t>MOOC</a:t>
            </a:r>
            <a:r>
              <a:rPr lang="fr-CA" sz="2200" b="0" dirty="0">
                <a:solidFill>
                  <a:schemeClr val="tx1"/>
                </a:solidFill>
              </a:rPr>
              <a:t> » dits </a:t>
            </a:r>
            <a:r>
              <a:rPr lang="fr-CA" sz="2200" b="0" dirty="0">
                <a:solidFill>
                  <a:schemeClr val="tx1"/>
                </a:solidFill>
                <a:hlinkClick r:id="rId7" tooltip="Connectivisme"/>
              </a:rPr>
              <a:t>connectivistes</a:t>
            </a:r>
            <a:r>
              <a:rPr lang="fr-CA" sz="22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447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25" y="120650"/>
            <a:ext cx="3165475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dirty="0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27025" y="115888"/>
            <a:ext cx="330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711200"/>
            <a:ext cx="9136572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899592" y="1015196"/>
            <a:ext cx="7945830" cy="954107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L’importance</a:t>
            </a:r>
            <a:r>
              <a:rPr lang="en-US" sz="2800" dirty="0">
                <a:solidFill>
                  <a:schemeClr val="bg1"/>
                </a:solidFill>
              </a:rPr>
              <a:t> du travail </a:t>
            </a:r>
            <a:r>
              <a:rPr lang="en-US" sz="2800" dirty="0" err="1">
                <a:solidFill>
                  <a:schemeClr val="bg1"/>
                </a:solidFill>
              </a:rPr>
              <a:t>collaboratif</a:t>
            </a:r>
            <a:r>
              <a:rPr lang="en-US" sz="2800" dirty="0">
                <a:solidFill>
                  <a:schemeClr val="bg1"/>
                </a:solidFill>
              </a:rPr>
              <a:t> au 21e siècle</a:t>
            </a:r>
          </a:p>
          <a:p>
            <a:pPr>
              <a:defRPr/>
            </a:pPr>
            <a:r>
              <a:rPr lang="fr-CA" altLang="fr-FR" sz="1400" dirty="0">
                <a:solidFill>
                  <a:schemeClr val="bg1"/>
                </a:solidFill>
              </a:rPr>
              <a:t>Source: </a:t>
            </a:r>
            <a:r>
              <a:rPr lang="fr-CA" altLang="fr-FR" sz="1400" dirty="0">
                <a:solidFill>
                  <a:schemeClr val="bg1"/>
                </a:solidFill>
                <a:hlinkClick r:id="rId5"/>
              </a:rPr>
              <a:t>https://pedagogienumeriqueenaction.cforp.ca/wp-content/uploads/2016/03/</a:t>
            </a:r>
            <a:endParaRPr lang="fr-CA" altLang="fr-FR" sz="1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CA" altLang="fr-FR" sz="1400" dirty="0">
                <a:solidFill>
                  <a:schemeClr val="bg1"/>
                </a:solidFill>
              </a:rPr>
              <a:t>Definir-les-competences-du-21e-siecle-pour-l_Ontario-Document-de-reflexion-phase-1-2016.pdf</a:t>
            </a:r>
            <a:endParaRPr lang="fr-CA" altLang="fr-FR" sz="2800" dirty="0">
              <a:solidFill>
                <a:schemeClr val="bg1"/>
              </a:solidFill>
            </a:endParaRPr>
          </a:p>
        </p:txBody>
      </p:sp>
      <p:sp>
        <p:nvSpPr>
          <p:cNvPr id="12" name="Title 27"/>
          <p:cNvSpPr txBox="1">
            <a:spLocks/>
          </p:cNvSpPr>
          <p:nvPr/>
        </p:nvSpPr>
        <p:spPr>
          <a:xfrm>
            <a:off x="916768" y="2218325"/>
            <a:ext cx="7945830" cy="4352300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A" sz="2400" b="0" dirty="0"/>
              <a:t>« </a:t>
            </a:r>
            <a:r>
              <a:rPr lang="fr-CA" sz="2400" dirty="0"/>
              <a:t> La nature de la collaboration évolue et nécessite une gamme de compétences de plus en plus complexes. » </a:t>
            </a:r>
            <a:r>
              <a:rPr lang="fr-CA" sz="2400" b="0" dirty="0"/>
              <a:t>(CFORP, 2016)</a:t>
            </a:r>
          </a:p>
          <a:p>
            <a:pPr lvl="0"/>
            <a:endParaRPr lang="fr-CA" sz="2400" b="0" dirty="0"/>
          </a:p>
          <a:p>
            <a:pPr lvl="0"/>
            <a:r>
              <a:rPr lang="fr-CA" sz="2400" b="0" dirty="0"/>
              <a:t>« En plus de collaborer directement avec des collègues autour d’une table de conférence, </a:t>
            </a:r>
            <a:r>
              <a:rPr lang="fr-CA" sz="2400" dirty="0"/>
              <a:t>les travailleurs du 21e siècle s’acquittent</a:t>
            </a:r>
            <a:r>
              <a:rPr lang="fr-CA" sz="2400" b="0" dirty="0"/>
              <a:t> de plus en plus </a:t>
            </a:r>
            <a:r>
              <a:rPr lang="fr-CA" sz="2400" dirty="0"/>
              <a:t>de leurs fonctions </a:t>
            </a:r>
            <a:r>
              <a:rPr lang="fr-CA" sz="2400" b="0" dirty="0"/>
              <a:t>par le biais </a:t>
            </a:r>
            <a:r>
              <a:rPr lang="fr-CA" sz="2400" dirty="0"/>
              <a:t>d’interactions médiatisées</a:t>
            </a:r>
            <a:r>
              <a:rPr lang="fr-CA" sz="2400" b="0" dirty="0"/>
              <a:t> avec des </a:t>
            </a:r>
            <a:r>
              <a:rPr lang="fr-CA" sz="2400" dirty="0"/>
              <a:t>collègues se trouvant à l’autre bout du monde</a:t>
            </a:r>
            <a:r>
              <a:rPr lang="fr-CA" sz="2400" b="0" dirty="0"/>
              <a:t>. Par conséquent …, </a:t>
            </a:r>
            <a:r>
              <a:rPr lang="fr-CA" sz="2400" dirty="0"/>
              <a:t>la collaboration </a:t>
            </a:r>
            <a:r>
              <a:rPr lang="fr-CA" sz="2400" b="0" dirty="0"/>
              <a:t>est digne de </a:t>
            </a:r>
            <a:r>
              <a:rPr lang="fr-CA" sz="2400" dirty="0"/>
              <a:t>figurer parmi les compétences du 21e siècle</a:t>
            </a:r>
            <a:r>
              <a:rPr lang="fr-CA" sz="2400" b="0" dirty="0"/>
              <a:t> ... » </a:t>
            </a:r>
          </a:p>
          <a:p>
            <a:pPr lvl="0"/>
            <a:r>
              <a:rPr lang="fr-CA" sz="2400" b="0" dirty="0" err="1"/>
              <a:t>Dede</a:t>
            </a:r>
            <a:r>
              <a:rPr lang="fr-CA" sz="2400" b="0" dirty="0"/>
              <a:t> (2010).</a:t>
            </a:r>
          </a:p>
        </p:txBody>
      </p:sp>
    </p:spTree>
    <p:extLst>
      <p:ext uri="{BB962C8B-B14F-4D97-AF65-F5344CB8AC3E}">
        <p14:creationId xmlns:p14="http://schemas.microsoft.com/office/powerpoint/2010/main" val="249518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1" descr="bande_ppt_E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25" y="120650"/>
            <a:ext cx="3165475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327025" y="115888"/>
            <a:ext cx="330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pic>
        <p:nvPicPr>
          <p:cNvPr id="11269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71638" y="771321"/>
            <a:ext cx="12819063" cy="618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60338" y="711200"/>
            <a:ext cx="9304338" cy="62563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 bwMode="auto">
          <a:xfrm>
            <a:off x="711990" y="1015196"/>
            <a:ext cx="8126968" cy="954107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bg1"/>
                </a:solidFill>
              </a:rPr>
              <a:t>L’importance</a:t>
            </a:r>
            <a:r>
              <a:rPr lang="en-US" sz="2800" dirty="0">
                <a:solidFill>
                  <a:schemeClr val="bg1"/>
                </a:solidFill>
              </a:rPr>
              <a:t> du travail collaborative au 21e siècle</a:t>
            </a:r>
          </a:p>
          <a:p>
            <a:pPr>
              <a:defRPr/>
            </a:pPr>
            <a:r>
              <a:rPr lang="fr-CA" altLang="fr-FR" sz="1400" dirty="0">
                <a:solidFill>
                  <a:schemeClr val="bg1"/>
                </a:solidFill>
              </a:rPr>
              <a:t>Source: </a:t>
            </a:r>
            <a:r>
              <a:rPr lang="fr-CA" altLang="fr-FR" sz="1400" dirty="0">
                <a:solidFill>
                  <a:schemeClr val="bg1"/>
                </a:solidFill>
                <a:hlinkClick r:id="rId5"/>
              </a:rPr>
              <a:t>https://pedagogienumeriqueenaction.cforp.ca/wp-content/uploads/2016/03/</a:t>
            </a:r>
            <a:endParaRPr lang="fr-CA" altLang="fr-FR" sz="1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CA" altLang="fr-FR" sz="1400" dirty="0">
                <a:solidFill>
                  <a:schemeClr val="bg1"/>
                </a:solidFill>
              </a:rPr>
              <a:t>Definir-les-competences-du-21e-siecle-pour-l_Ontario-Document-de-reflexion-phase-1-2016.pdf</a:t>
            </a:r>
          </a:p>
        </p:txBody>
      </p:sp>
      <p:sp>
        <p:nvSpPr>
          <p:cNvPr id="9" name="Title 27"/>
          <p:cNvSpPr txBox="1">
            <a:spLocks/>
          </p:cNvSpPr>
          <p:nvPr/>
        </p:nvSpPr>
        <p:spPr>
          <a:xfrm>
            <a:off x="-109411" y="2130286"/>
            <a:ext cx="4594021" cy="4272278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Collaboration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fr-CA" sz="1800" b="0" dirty="0"/>
              <a:t>• Travaille en équipe; établis des relations positives ;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fr-CA" sz="1800" b="0" dirty="0"/>
              <a:t>• Apprend des autres et contribue à l’apprentissage d’autrui ;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fr-CA" sz="1800" b="0" dirty="0"/>
              <a:t>• Co-construit du savoir, du sens et du contenu ;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fr-CA" sz="1800" b="0" dirty="0"/>
              <a:t>• Assume différents rôles au sein de l’équipe ;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fr-CA" sz="1800" b="0" dirty="0"/>
              <a:t>• Gère les conflits ;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fr-CA" sz="1800" b="0" dirty="0"/>
              <a:t>• Fait du réseautage avec diverses communautés et différents groupes ;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fr-CA" sz="1800" b="0" dirty="0"/>
              <a:t>• Respecte une diversité de perspectives.</a:t>
            </a:r>
            <a:endParaRPr 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le 27"/>
          <p:cNvSpPr txBox="1">
            <a:spLocks/>
          </p:cNvSpPr>
          <p:nvPr/>
        </p:nvSpPr>
        <p:spPr>
          <a:xfrm>
            <a:off x="4513369" y="2484229"/>
            <a:ext cx="4730651" cy="3918335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300"/>
              </a:spcAft>
              <a:defRPr/>
            </a:pP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</a:t>
            </a:r>
          </a:p>
          <a:p>
            <a:pPr algn="l">
              <a:lnSpc>
                <a:spcPct val="100000"/>
              </a:lnSpc>
              <a:spcAft>
                <a:spcPts val="300"/>
              </a:spcAft>
              <a:defRPr/>
            </a:pPr>
            <a:r>
              <a:rPr lang="fr-CA" sz="1800" b="0" dirty="0"/>
              <a:t>• Communique de façon efficace dans différents contextes, à l’oral comme à l’écrit, en français et en anglais.</a:t>
            </a:r>
          </a:p>
          <a:p>
            <a:pPr algn="l">
              <a:lnSpc>
                <a:spcPct val="100000"/>
              </a:lnSpc>
              <a:spcAft>
                <a:spcPts val="300"/>
              </a:spcAft>
              <a:defRPr/>
            </a:pPr>
            <a:r>
              <a:rPr lang="fr-CA" sz="1800" b="0" dirty="0"/>
              <a:t>• Pose des questions efficaces pour acquérir des connaissances ;</a:t>
            </a:r>
          </a:p>
          <a:p>
            <a:pPr algn="l">
              <a:lnSpc>
                <a:spcPct val="100000"/>
              </a:lnSpc>
              <a:spcAft>
                <a:spcPts val="300"/>
              </a:spcAft>
              <a:defRPr/>
            </a:pPr>
            <a:r>
              <a:rPr lang="fr-CA" sz="1800" b="0" dirty="0"/>
              <a:t>• Utilise divers médias pour communiquer ;</a:t>
            </a:r>
          </a:p>
          <a:p>
            <a:pPr algn="l">
              <a:lnSpc>
                <a:spcPct val="100000"/>
              </a:lnSpc>
              <a:spcAft>
                <a:spcPts val="300"/>
              </a:spcAft>
              <a:defRPr/>
            </a:pPr>
            <a:r>
              <a:rPr lang="fr-CA" sz="1800" b="0" dirty="0"/>
              <a:t>• Choisit les outils numériques appropriés en fonction de l’intention de la tâche ;</a:t>
            </a:r>
          </a:p>
          <a:p>
            <a:pPr algn="l">
              <a:lnSpc>
                <a:spcPct val="100000"/>
              </a:lnSpc>
              <a:spcAft>
                <a:spcPts val="300"/>
              </a:spcAft>
              <a:defRPr/>
            </a:pPr>
            <a:r>
              <a:rPr lang="fr-CA" sz="1800" b="0" dirty="0"/>
              <a:t>• Écoute pour comprendre tous les points de vue </a:t>
            </a:r>
          </a:p>
          <a:p>
            <a:pPr algn="l">
              <a:lnSpc>
                <a:spcPct val="100000"/>
              </a:lnSpc>
              <a:spcAft>
                <a:spcPts val="300"/>
              </a:spcAft>
              <a:defRPr/>
            </a:pPr>
            <a:r>
              <a:rPr lang="fr-CA" sz="1800" b="0" dirty="0"/>
              <a:t>• Exprime des opinions et défend des idées</a:t>
            </a:r>
            <a:endParaRPr lang="en-US" sz="18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7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25" y="120650"/>
            <a:ext cx="3165475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dirty="0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27025" y="115888"/>
            <a:ext cx="330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711200"/>
            <a:ext cx="9136572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810951" y="968971"/>
            <a:ext cx="6923690" cy="738664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À</a:t>
            </a:r>
            <a:r>
              <a:rPr lang="en-US" sz="2800" dirty="0">
                <a:solidFill>
                  <a:schemeClr val="bg1"/>
                </a:solidFill>
              </a:rPr>
              <a:t> quoi </a:t>
            </a:r>
            <a:r>
              <a:rPr lang="en-US" sz="2800" dirty="0" err="1">
                <a:solidFill>
                  <a:schemeClr val="bg1"/>
                </a:solidFill>
              </a:rPr>
              <a:t>sert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une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plateforme</a:t>
            </a:r>
            <a:r>
              <a:rPr lang="en-US" sz="2800" dirty="0">
                <a:solidFill>
                  <a:schemeClr val="bg1"/>
                </a:solidFill>
              </a:rPr>
              <a:t> collaborative ?</a:t>
            </a:r>
          </a:p>
          <a:p>
            <a:pPr>
              <a:defRPr/>
            </a:pPr>
            <a:r>
              <a:rPr lang="fr-CA" altLang="fr-FR" sz="1400" dirty="0">
                <a:solidFill>
                  <a:schemeClr val="bg1"/>
                </a:solidFill>
              </a:rPr>
              <a:t>Source: </a:t>
            </a:r>
            <a:r>
              <a:rPr lang="fr-CA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https://fr.wikipedia.org/wiki/Plate-forme_collaborative</a:t>
            </a:r>
            <a:endParaRPr lang="fr-CA" sz="1400" dirty="0">
              <a:solidFill>
                <a:schemeClr val="bg1"/>
              </a:solidFill>
            </a:endParaRPr>
          </a:p>
        </p:txBody>
      </p:sp>
      <p:sp>
        <p:nvSpPr>
          <p:cNvPr id="12" name="Title 27"/>
          <p:cNvSpPr txBox="1">
            <a:spLocks/>
          </p:cNvSpPr>
          <p:nvPr/>
        </p:nvSpPr>
        <p:spPr>
          <a:xfrm>
            <a:off x="810951" y="1841282"/>
            <a:ext cx="7253287" cy="5238696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685800" lvl="0" indent="-685800" algn="l">
              <a:buFont typeface="+mj-lt"/>
              <a:buAutoNum type="arabicPeriod"/>
            </a:pPr>
            <a:r>
              <a:rPr lang="fr-CA" sz="2200" dirty="0"/>
              <a:t>Faciliter la communication entre les acteurs dans le cadre du travail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2200" dirty="0"/>
              <a:t>Communiquer de façon fiable,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2200" dirty="0"/>
              <a:t>Échanger de l’information (</a:t>
            </a:r>
            <a:r>
              <a:rPr lang="fr-CA" sz="2200" dirty="0" err="1"/>
              <a:t>posts</a:t>
            </a:r>
            <a:r>
              <a:rPr lang="fr-CA" sz="2200" dirty="0"/>
              <a:t>).</a:t>
            </a:r>
          </a:p>
          <a:p>
            <a:pPr marL="685800" lvl="0" indent="-685800" algn="l">
              <a:buFont typeface="+mj-lt"/>
              <a:buAutoNum type="arabicPeriod"/>
            </a:pPr>
            <a:r>
              <a:rPr lang="fr-CA" sz="2200" dirty="0"/>
              <a:t>Faciliter la collaboration entre les acteurs en vue de résoudre un problème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2200" dirty="0"/>
              <a:t>Mettre en partage des connaissances et des compétences,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2200" dirty="0"/>
              <a:t>Identifier précisément tous les acteurs,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2200" dirty="0"/>
              <a:t>Garder un historique des tâches de travail.</a:t>
            </a:r>
          </a:p>
          <a:p>
            <a:pPr marL="685800" indent="-685800" algn="l">
              <a:buFont typeface="+mj-lt"/>
              <a:buAutoNum type="arabicPeriod"/>
            </a:pPr>
            <a:r>
              <a:rPr lang="fr-CA" sz="2200" dirty="0"/>
              <a:t>Faciliter la production et la gestion de documents communs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2200" dirty="0"/>
              <a:t>Standardisation des méthodes de </a:t>
            </a:r>
            <a:r>
              <a:rPr lang="fr-CA" sz="2200" dirty="0" err="1"/>
              <a:t>prod</a:t>
            </a:r>
            <a:r>
              <a:rPr lang="fr-CA" sz="2200" dirty="0"/>
              <a:t>.,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2200" dirty="0"/>
              <a:t>Partage de documents numériques,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2200" dirty="0"/>
              <a:t>Données à jour (versions au même lieu).</a:t>
            </a:r>
          </a:p>
        </p:txBody>
      </p:sp>
    </p:spTree>
    <p:extLst>
      <p:ext uri="{BB962C8B-B14F-4D97-AF65-F5344CB8AC3E}">
        <p14:creationId xmlns:p14="http://schemas.microsoft.com/office/powerpoint/2010/main" val="331934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25" y="120650"/>
            <a:ext cx="3165475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27025" y="115888"/>
            <a:ext cx="330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711200"/>
            <a:ext cx="9136572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827584" y="1479690"/>
            <a:ext cx="6724918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Qu’est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qu’une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plateforme</a:t>
            </a:r>
            <a:r>
              <a:rPr lang="en-US" sz="2800" dirty="0">
                <a:solidFill>
                  <a:schemeClr val="bg1"/>
                </a:solidFill>
              </a:rPr>
              <a:t> collaborative ?</a:t>
            </a:r>
            <a:endParaRPr lang="fr-CA" sz="2800" dirty="0">
              <a:solidFill>
                <a:schemeClr val="bg1"/>
              </a:solidFill>
            </a:endParaRPr>
          </a:p>
        </p:txBody>
      </p:sp>
      <p:sp>
        <p:nvSpPr>
          <p:cNvPr id="12" name="Title 27"/>
          <p:cNvSpPr txBox="1">
            <a:spLocks/>
          </p:cNvSpPr>
          <p:nvPr/>
        </p:nvSpPr>
        <p:spPr>
          <a:xfrm>
            <a:off x="827583" y="2434958"/>
            <a:ext cx="7253287" cy="2468707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fr-CA" sz="2400" dirty="0"/>
              <a:t>Un espace de travail virtuel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fr-CA" sz="2400" dirty="0"/>
              <a:t>Un site web qui centralise des outils: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2400" dirty="0"/>
              <a:t>conduite d’un projet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2400" dirty="0"/>
              <a:t>gestion de données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2400" dirty="0"/>
              <a:t>fonctionnement d’une organisation.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CA" sz="2400" dirty="0"/>
              <a:t>À la disposition d’un groupe d’acteurs </a:t>
            </a:r>
            <a:endParaRPr lang="en-US" sz="2400" dirty="0">
              <a:solidFill>
                <a:srgbClr val="273339"/>
              </a:solidFill>
              <a:latin typeface="+mj-lt"/>
            </a:endParaRPr>
          </a:p>
        </p:txBody>
      </p:sp>
      <p:sp>
        <p:nvSpPr>
          <p:cNvPr id="15" name="Title 27">
            <a:extLst>
              <a:ext uri="{FF2B5EF4-FFF2-40B4-BE49-F238E27FC236}">
                <a16:creationId xmlns:a16="http://schemas.microsoft.com/office/drawing/2014/main" id="{7306CFDE-C3A5-E346-8426-DFC71EA2B785}"/>
              </a:ext>
            </a:extLst>
          </p:cNvPr>
          <p:cNvSpPr txBox="1">
            <a:spLocks/>
          </p:cNvSpPr>
          <p:nvPr/>
        </p:nvSpPr>
        <p:spPr>
          <a:xfrm>
            <a:off x="827585" y="2494750"/>
            <a:ext cx="3560638" cy="2690306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l"/>
            <a:r>
              <a:rPr lang="fr-CA" sz="2400" dirty="0"/>
              <a:t>Notions de :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fr-CA" sz="2400" dirty="0"/>
              <a:t>Partage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273339"/>
                </a:solidFill>
                <a:latin typeface="+mj-lt"/>
              </a:rPr>
              <a:t>Communication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273339"/>
                </a:solidFill>
                <a:latin typeface="+mj-lt"/>
              </a:rPr>
              <a:t>Information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273339"/>
                </a:solidFill>
                <a:latin typeface="+mj-lt"/>
              </a:rPr>
              <a:t>Coordination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273339"/>
                </a:solidFill>
                <a:latin typeface="+mj-lt"/>
              </a:rPr>
              <a:t>Gestion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273339"/>
                </a:solidFill>
                <a:latin typeface="+mj-l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27523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766174"/>
            <a:ext cx="9286876" cy="6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 11" descr="bande_ppt_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025" y="120650"/>
            <a:ext cx="3165475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27025" y="115888"/>
            <a:ext cx="330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dirty="0" err="1">
                <a:solidFill>
                  <a:schemeClr val="bg1"/>
                </a:solidFill>
              </a:rPr>
              <a:t>Edmodo</a:t>
            </a:r>
            <a:r>
              <a:rPr lang="fr-FR" altLang="fr-FR" sz="1200" dirty="0">
                <a:solidFill>
                  <a:schemeClr val="bg1"/>
                </a:solidFill>
              </a:rPr>
              <a:t>, une plateforme numérique </a:t>
            </a:r>
          </a:p>
          <a:p>
            <a:pPr eaLnBrk="1" hangingPunct="1"/>
            <a:r>
              <a:rPr lang="fr-FR" altLang="fr-FR" sz="1200" dirty="0">
                <a:solidFill>
                  <a:schemeClr val="bg1"/>
                </a:solidFill>
              </a:rPr>
              <a:t>pour le travail collaboratif</a:t>
            </a:r>
            <a:endParaRPr lang="fr-CA" alt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711200"/>
            <a:ext cx="9136572" cy="7005638"/>
          </a:xfrm>
          <a:prstGeom prst="rect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827584" y="1362854"/>
            <a:ext cx="6524543" cy="954107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Qu’est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qu’une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plateforme</a:t>
            </a:r>
            <a:r>
              <a:rPr lang="en-US" sz="2800" dirty="0">
                <a:solidFill>
                  <a:schemeClr val="bg1"/>
                </a:solidFill>
              </a:rPr>
              <a:t> collaborative </a:t>
            </a:r>
          </a:p>
          <a:p>
            <a:pPr>
              <a:defRPr/>
            </a:pPr>
            <a:r>
              <a:rPr lang="en-US" sz="2800" dirty="0" err="1">
                <a:solidFill>
                  <a:schemeClr val="bg1"/>
                </a:solidFill>
              </a:rPr>
              <a:t>dans</a:t>
            </a:r>
            <a:r>
              <a:rPr lang="en-US" sz="2800" dirty="0">
                <a:solidFill>
                  <a:schemeClr val="bg1"/>
                </a:solidFill>
              </a:rPr>
              <a:t> le context </a:t>
            </a:r>
            <a:r>
              <a:rPr lang="en-US" sz="2800" dirty="0" err="1">
                <a:solidFill>
                  <a:schemeClr val="bg1"/>
                </a:solidFill>
              </a:rPr>
              <a:t>éducatif</a:t>
            </a:r>
            <a:r>
              <a:rPr lang="en-US" sz="2800" dirty="0">
                <a:solidFill>
                  <a:schemeClr val="bg1"/>
                </a:solidFill>
              </a:rPr>
              <a:t> ?</a:t>
            </a:r>
            <a:endParaRPr lang="fr-CA" sz="2800" dirty="0">
              <a:solidFill>
                <a:schemeClr val="bg1"/>
              </a:solidFill>
            </a:endParaRPr>
          </a:p>
        </p:txBody>
      </p:sp>
      <p:sp>
        <p:nvSpPr>
          <p:cNvPr id="12" name="Title 27"/>
          <p:cNvSpPr txBox="1">
            <a:spLocks/>
          </p:cNvSpPr>
          <p:nvPr/>
        </p:nvSpPr>
        <p:spPr>
          <a:xfrm>
            <a:off x="827583" y="2533565"/>
            <a:ext cx="7253287" cy="3982968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fr-CA" sz="2400" dirty="0"/>
              <a:t>Un espace de travail virtuel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fr-CA" sz="2400" dirty="0"/>
              <a:t>Un site web qui centralise des outils 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2400" dirty="0"/>
              <a:t>conduite d’un projet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CA" sz="2000" dirty="0"/>
              <a:t>Projet de recherche en éducation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CA" sz="2000" dirty="0"/>
              <a:t>Gestion collaborative d’une classe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CA" sz="2000" dirty="0"/>
              <a:t>Apprentissage/enseignement collaboratif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2400" dirty="0"/>
              <a:t>gestion de données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CA" sz="2000" dirty="0"/>
              <a:t>Ressources documentaires/éducatives.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2400" dirty="0"/>
              <a:t>fonctionnement d’un groupe d’acteurs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CA" sz="2000" dirty="0"/>
              <a:t>Praticiens : Enseignants, élèves,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CA" sz="2000" dirty="0"/>
              <a:t>Enseignants-chercheurs en éducation.</a:t>
            </a:r>
          </a:p>
        </p:txBody>
      </p:sp>
      <p:sp>
        <p:nvSpPr>
          <p:cNvPr id="14" name="Title 27">
            <a:extLst>
              <a:ext uri="{FF2B5EF4-FFF2-40B4-BE49-F238E27FC236}">
                <a16:creationId xmlns:a16="http://schemas.microsoft.com/office/drawing/2014/main" id="{152E2CEB-66CF-484D-9A77-E2CCA009E2A2}"/>
              </a:ext>
            </a:extLst>
          </p:cNvPr>
          <p:cNvSpPr txBox="1">
            <a:spLocks/>
          </p:cNvSpPr>
          <p:nvPr/>
        </p:nvSpPr>
        <p:spPr>
          <a:xfrm>
            <a:off x="827583" y="2533565"/>
            <a:ext cx="7253287" cy="2468707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24D5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fr-CA" sz="2400" dirty="0"/>
              <a:t>Un espace de travail virtuel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fr-CA" sz="2400" dirty="0"/>
              <a:t>Un site web qui centralise des outils 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2400" dirty="0"/>
              <a:t>conduite d’un projet,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2400" dirty="0"/>
              <a:t>gestion de données,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CA" sz="2400" dirty="0"/>
              <a:t>fonctionnement d’une organisation.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CA" sz="2400" dirty="0"/>
              <a:t>À la disposition d’un groupe d’acteurs </a:t>
            </a:r>
            <a:endParaRPr lang="en-US" sz="2400" dirty="0">
              <a:solidFill>
                <a:srgbClr val="27333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06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11432</TotalTime>
  <Words>1468</Words>
  <Application>Microsoft Macintosh PowerPoint</Application>
  <PresentationFormat>Affichage à l'écran (4:3)</PresentationFormat>
  <Paragraphs>345</Paragraphs>
  <Slides>31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Arial</vt:lpstr>
      <vt:lpstr>Calibri</vt:lpstr>
      <vt:lpstr>Modèle par défaut</vt:lpstr>
      <vt:lpstr>Edmodo Une plateforme numérique  pour le travail collaboratif Démonstration d’usage dans le cadre du projet TEEC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TELUQ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Fondements cognitifs de l’apprentissage de l’anglais à l’aide des TICs</dc:title>
  <dc:creator>oikome</dc:creator>
  <cp:lastModifiedBy>Psyché, Valéry</cp:lastModifiedBy>
  <cp:revision>493</cp:revision>
  <cp:lastPrinted>2018-09-24T07:06:16Z</cp:lastPrinted>
  <dcterms:created xsi:type="dcterms:W3CDTF">2007-02-20T20:41:56Z</dcterms:created>
  <dcterms:modified xsi:type="dcterms:W3CDTF">2018-11-07T20:48:00Z</dcterms:modified>
</cp:coreProperties>
</file>