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84" r:id="rId3"/>
    <p:sldId id="285" r:id="rId4"/>
    <p:sldId id="286" r:id="rId5"/>
    <p:sldId id="258" r:id="rId6"/>
    <p:sldId id="264" r:id="rId7"/>
    <p:sldId id="279" r:id="rId8"/>
    <p:sldId id="262" r:id="rId9"/>
    <p:sldId id="274" r:id="rId10"/>
    <p:sldId id="271" r:id="rId11"/>
    <p:sldId id="272" r:id="rId12"/>
    <p:sldId id="276" r:id="rId13"/>
    <p:sldId id="282" r:id="rId14"/>
    <p:sldId id="283" r:id="rId15"/>
    <p:sldId id="288" r:id="rId16"/>
    <p:sldId id="287"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62140" autoAdjust="0"/>
  </p:normalViewPr>
  <p:slideViewPr>
    <p:cSldViewPr snapToGrid="0">
      <p:cViewPr varScale="1">
        <p:scale>
          <a:sx n="72" d="100"/>
          <a:sy n="72" d="100"/>
        </p:scale>
        <p:origin x="2052" y="66"/>
      </p:cViewPr>
      <p:guideLst>
        <p:guide orient="horz" pos="2160"/>
        <p:guide pos="3840"/>
      </p:guideLst>
    </p:cSldViewPr>
  </p:slideViewPr>
  <p:notesTextViewPr>
    <p:cViewPr>
      <p:scale>
        <a:sx n="125" d="100"/>
        <a:sy n="125" d="100"/>
      </p:scale>
      <p:origin x="0" y="-864"/>
    </p:cViewPr>
  </p:notesTextViewPr>
  <p:notesViewPr>
    <p:cSldViewPr snapToGrid="0">
      <p:cViewPr varScale="1">
        <p:scale>
          <a:sx n="65" d="100"/>
          <a:sy n="65" d="100"/>
        </p:scale>
        <p:origin x="264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2.xml"/><Relationship Id="rId1" Type="http://schemas.openxmlformats.org/officeDocument/2006/relationships/image" Target="../media/image10.PNG"/><Relationship Id="rId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6F2BA-B2C3-4B2D-B8AD-41FD424066CE}" type="doc">
      <dgm:prSet loTypeId="urn:microsoft.com/office/officeart/2005/8/layout/bList2" loCatId="list" qsTypeId="urn:microsoft.com/office/officeart/2005/8/quickstyle/simple1" qsCatId="simple" csTypeId="urn:microsoft.com/office/officeart/2005/8/colors/accent1_2" csCatId="accent1" phldr="1"/>
      <dgm:spPr/>
    </dgm:pt>
    <dgm:pt modelId="{ED5D08AD-7B1B-438C-8592-3C8E9B3BA7BA}">
      <dgm:prSet phldrT="[Texte]"/>
      <dgm:spPr/>
      <dgm:t>
        <a:bodyPr/>
        <a:lstStyle/>
        <a:p>
          <a:r>
            <a:rPr lang="fr-FR" dirty="0" smtClean="0"/>
            <a:t>Processus collaboratif</a:t>
          </a:r>
          <a:endParaRPr lang="fr-FR" dirty="0"/>
        </a:p>
      </dgm:t>
    </dgm:pt>
    <dgm:pt modelId="{8BF27EF1-86B6-461A-9449-581A0A3F46CA}" type="parTrans" cxnId="{B2B806F2-6052-4FF3-BB04-F4242591179C}">
      <dgm:prSet/>
      <dgm:spPr/>
      <dgm:t>
        <a:bodyPr/>
        <a:lstStyle/>
        <a:p>
          <a:endParaRPr lang="fr-FR"/>
        </a:p>
      </dgm:t>
    </dgm:pt>
    <dgm:pt modelId="{533F7E63-BE83-4FEF-B185-73EEF6DAFDBA}" type="sibTrans" cxnId="{B2B806F2-6052-4FF3-BB04-F4242591179C}">
      <dgm:prSet/>
      <dgm:spPr/>
      <dgm:t>
        <a:bodyPr/>
        <a:lstStyle/>
        <a:p>
          <a:endParaRPr lang="fr-FR"/>
        </a:p>
      </dgm:t>
    </dgm:pt>
    <dgm:pt modelId="{517E0B10-CCA7-4542-8E26-6406DC0F54BF}">
      <dgm:prSet phldrT="[Texte]"/>
      <dgm:spPr/>
      <dgm:t>
        <a:bodyPr/>
        <a:lstStyle/>
        <a:p>
          <a:r>
            <a:rPr lang="fr-FR" dirty="0" smtClean="0"/>
            <a:t>Compétences collaboratives </a:t>
          </a:r>
          <a:endParaRPr lang="fr-FR" dirty="0"/>
        </a:p>
      </dgm:t>
    </dgm:pt>
    <dgm:pt modelId="{8D7C63C8-9BC6-47F6-B6AD-72D05FEA7A27}" type="parTrans" cxnId="{7A52A607-21FB-4340-A7DB-155E0FF5D448}">
      <dgm:prSet/>
      <dgm:spPr/>
      <dgm:t>
        <a:bodyPr/>
        <a:lstStyle/>
        <a:p>
          <a:endParaRPr lang="fr-FR"/>
        </a:p>
      </dgm:t>
    </dgm:pt>
    <dgm:pt modelId="{FB895F3A-C601-469C-BF23-3551CF48839F}" type="sibTrans" cxnId="{7A52A607-21FB-4340-A7DB-155E0FF5D448}">
      <dgm:prSet/>
      <dgm:spPr/>
      <dgm:t>
        <a:bodyPr/>
        <a:lstStyle/>
        <a:p>
          <a:endParaRPr lang="fr-FR"/>
        </a:p>
      </dgm:t>
    </dgm:pt>
    <dgm:pt modelId="{67CBCCA6-76FE-46D9-B576-9865A90F8466}">
      <dgm:prSet custT="1"/>
      <dgm:spPr/>
      <dgm:t>
        <a:bodyPr/>
        <a:lstStyle/>
        <a:p>
          <a:pPr>
            <a:lnSpc>
              <a:spcPct val="150000"/>
            </a:lnSpc>
          </a:pPr>
          <a:r>
            <a:rPr lang="fr-FR" sz="2000" dirty="0" smtClean="0"/>
            <a:t>Une approche holistique toujours en construction</a:t>
          </a:r>
          <a:endParaRPr lang="fr-FR" sz="2000" dirty="0"/>
        </a:p>
      </dgm:t>
    </dgm:pt>
    <dgm:pt modelId="{AA30C002-11F5-46C9-B93D-07D63660CAA8}" type="parTrans" cxnId="{61029F88-AB28-4562-85D0-D625F8256A83}">
      <dgm:prSet/>
      <dgm:spPr/>
      <dgm:t>
        <a:bodyPr/>
        <a:lstStyle/>
        <a:p>
          <a:endParaRPr lang="fr-FR"/>
        </a:p>
      </dgm:t>
    </dgm:pt>
    <dgm:pt modelId="{D94F423B-B428-45DC-9F1D-801FDFC20C5E}" type="sibTrans" cxnId="{61029F88-AB28-4562-85D0-D625F8256A83}">
      <dgm:prSet/>
      <dgm:spPr/>
      <dgm:t>
        <a:bodyPr/>
        <a:lstStyle/>
        <a:p>
          <a:endParaRPr lang="fr-FR"/>
        </a:p>
      </dgm:t>
    </dgm:pt>
    <dgm:pt modelId="{F0C11FA0-885F-4441-BFC7-66704BF6B4E3}">
      <dgm:prSet custT="1"/>
      <dgm:spPr/>
      <dgm:t>
        <a:bodyPr/>
        <a:lstStyle/>
        <a:p>
          <a:pPr>
            <a:lnSpc>
              <a:spcPct val="150000"/>
            </a:lnSpc>
          </a:pPr>
          <a:r>
            <a:rPr lang="fr-FR" sz="2000" dirty="0" smtClean="0"/>
            <a:t> Nombre croissant de travaux depuis 2010 : trois logiques </a:t>
          </a:r>
          <a:endParaRPr lang="fr-FR" sz="2000" dirty="0"/>
        </a:p>
      </dgm:t>
    </dgm:pt>
    <dgm:pt modelId="{76A4DAEC-D68E-42E1-8E68-391D2BA6CAF2}" type="parTrans" cxnId="{3BD06269-5EF9-4E5F-8BD0-1CB4CA99E1DB}">
      <dgm:prSet/>
      <dgm:spPr/>
      <dgm:t>
        <a:bodyPr/>
        <a:lstStyle/>
        <a:p>
          <a:endParaRPr lang="fr-FR"/>
        </a:p>
      </dgm:t>
    </dgm:pt>
    <dgm:pt modelId="{91948707-433A-43CC-ADE7-DDC995F7AA60}" type="sibTrans" cxnId="{3BD06269-5EF9-4E5F-8BD0-1CB4CA99E1DB}">
      <dgm:prSet/>
      <dgm:spPr/>
      <dgm:t>
        <a:bodyPr/>
        <a:lstStyle/>
        <a:p>
          <a:endParaRPr lang="fr-FR"/>
        </a:p>
      </dgm:t>
    </dgm:pt>
    <dgm:pt modelId="{47C2ABA8-2459-4BF8-93D8-CCBF7A80139A}">
      <dgm:prSet custT="1"/>
      <dgm:spPr/>
      <dgm:t>
        <a:bodyPr/>
        <a:lstStyle/>
        <a:p>
          <a:pPr>
            <a:lnSpc>
              <a:spcPct val="150000"/>
            </a:lnSpc>
          </a:pPr>
          <a:r>
            <a:rPr lang="fr-FR" sz="2000" dirty="0" smtClean="0"/>
            <a:t> Peu de références francophones et peu définies</a:t>
          </a:r>
          <a:endParaRPr lang="fr-FR" sz="2000" dirty="0"/>
        </a:p>
      </dgm:t>
    </dgm:pt>
    <dgm:pt modelId="{2BFDBF59-DFBA-4E9E-9D0A-5B0BE1AB2DCB}" type="parTrans" cxnId="{4DB3231D-6075-472A-AD3D-D8DFF61EDD04}">
      <dgm:prSet/>
      <dgm:spPr/>
      <dgm:t>
        <a:bodyPr/>
        <a:lstStyle/>
        <a:p>
          <a:endParaRPr lang="fr-FR"/>
        </a:p>
      </dgm:t>
    </dgm:pt>
    <dgm:pt modelId="{429DE923-4B86-4033-AE45-B453D694543F}" type="sibTrans" cxnId="{4DB3231D-6075-472A-AD3D-D8DFF61EDD04}">
      <dgm:prSet/>
      <dgm:spPr/>
      <dgm:t>
        <a:bodyPr/>
        <a:lstStyle/>
        <a:p>
          <a:endParaRPr lang="fr-FR"/>
        </a:p>
      </dgm:t>
    </dgm:pt>
    <dgm:pt modelId="{424F38B6-A1BB-4F62-BFA6-97ADBA02488F}">
      <dgm:prSet custT="1"/>
      <dgm:spPr/>
      <dgm:t>
        <a:bodyPr/>
        <a:lstStyle/>
        <a:p>
          <a:pPr>
            <a:lnSpc>
              <a:spcPct val="150000"/>
            </a:lnSpc>
          </a:pPr>
          <a:r>
            <a:rPr lang="fr-FR" sz="2000" dirty="0" smtClean="0"/>
            <a:t>Aspect multidimensionnel reconnu</a:t>
          </a:r>
          <a:endParaRPr lang="fr-FR" sz="2000" dirty="0"/>
        </a:p>
      </dgm:t>
    </dgm:pt>
    <dgm:pt modelId="{E85AD02A-F973-4D0A-B4F9-B857117B7324}" type="parTrans" cxnId="{EE1DE0F9-B61A-46DA-93D7-E02F3779DB14}">
      <dgm:prSet/>
      <dgm:spPr/>
      <dgm:t>
        <a:bodyPr/>
        <a:lstStyle/>
        <a:p>
          <a:endParaRPr lang="fr-FR"/>
        </a:p>
      </dgm:t>
    </dgm:pt>
    <dgm:pt modelId="{90829F44-D330-44BF-9CE3-DC81E1C94D39}" type="sibTrans" cxnId="{EE1DE0F9-B61A-46DA-93D7-E02F3779DB14}">
      <dgm:prSet/>
      <dgm:spPr/>
      <dgm:t>
        <a:bodyPr/>
        <a:lstStyle/>
        <a:p>
          <a:endParaRPr lang="fr-FR"/>
        </a:p>
      </dgm:t>
    </dgm:pt>
    <dgm:pt modelId="{4D375F4F-8889-4879-823C-D862AC4FEA31}">
      <dgm:prSet custT="1"/>
      <dgm:spPr/>
      <dgm:t>
        <a:bodyPr/>
        <a:lstStyle/>
        <a:p>
          <a:pPr>
            <a:lnSpc>
              <a:spcPct val="150000"/>
            </a:lnSpc>
          </a:pPr>
          <a:r>
            <a:rPr lang="fr-FR" sz="2000" dirty="0" smtClean="0"/>
            <a:t>Flou conceptuel</a:t>
          </a:r>
          <a:endParaRPr lang="fr-FR" sz="2000" dirty="0"/>
        </a:p>
      </dgm:t>
    </dgm:pt>
    <dgm:pt modelId="{15316623-031A-4D77-A41A-AF0E71437DC2}" type="parTrans" cxnId="{9166668F-5508-4041-B6AA-209FB1500F38}">
      <dgm:prSet/>
      <dgm:spPr/>
      <dgm:t>
        <a:bodyPr/>
        <a:lstStyle/>
        <a:p>
          <a:endParaRPr lang="fr-FR"/>
        </a:p>
      </dgm:t>
    </dgm:pt>
    <dgm:pt modelId="{513C6513-F07C-4E60-B0EC-F7BC34202DE2}" type="sibTrans" cxnId="{9166668F-5508-4041-B6AA-209FB1500F38}">
      <dgm:prSet/>
      <dgm:spPr/>
      <dgm:t>
        <a:bodyPr/>
        <a:lstStyle/>
        <a:p>
          <a:endParaRPr lang="fr-FR"/>
        </a:p>
      </dgm:t>
    </dgm:pt>
    <dgm:pt modelId="{DD7F27B7-5D2B-4DE9-8B42-151643CA4F23}" type="pres">
      <dgm:prSet presAssocID="{4276F2BA-B2C3-4B2D-B8AD-41FD424066CE}" presName="diagram" presStyleCnt="0">
        <dgm:presLayoutVars>
          <dgm:dir/>
          <dgm:animLvl val="lvl"/>
          <dgm:resizeHandles val="exact"/>
        </dgm:presLayoutVars>
      </dgm:prSet>
      <dgm:spPr/>
    </dgm:pt>
    <dgm:pt modelId="{E1620EB4-4CB5-4B22-BEB8-D6A4CB69E0A1}" type="pres">
      <dgm:prSet presAssocID="{ED5D08AD-7B1B-438C-8592-3C8E9B3BA7BA}" presName="compNode" presStyleCnt="0"/>
      <dgm:spPr/>
    </dgm:pt>
    <dgm:pt modelId="{21E8134A-6B2A-4A79-8D4F-869818CB204C}" type="pres">
      <dgm:prSet presAssocID="{ED5D08AD-7B1B-438C-8592-3C8E9B3BA7BA}" presName="childRect" presStyleLbl="bgAcc1" presStyleIdx="0" presStyleCnt="2" custScaleX="135185" custLinFactNeighborX="-5737" custLinFactNeighborY="45445">
        <dgm:presLayoutVars>
          <dgm:bulletEnabled val="1"/>
        </dgm:presLayoutVars>
      </dgm:prSet>
      <dgm:spPr/>
      <dgm:t>
        <a:bodyPr/>
        <a:lstStyle/>
        <a:p>
          <a:endParaRPr lang="fr-FR"/>
        </a:p>
      </dgm:t>
    </dgm:pt>
    <dgm:pt modelId="{BE4BBA29-6DDA-43E2-A62B-C403AE200876}" type="pres">
      <dgm:prSet presAssocID="{ED5D08AD-7B1B-438C-8592-3C8E9B3BA7BA}" presName="parentText" presStyleLbl="node1" presStyleIdx="0" presStyleCnt="0">
        <dgm:presLayoutVars>
          <dgm:chMax val="0"/>
          <dgm:bulletEnabled val="1"/>
        </dgm:presLayoutVars>
      </dgm:prSet>
      <dgm:spPr/>
      <dgm:t>
        <a:bodyPr/>
        <a:lstStyle/>
        <a:p>
          <a:endParaRPr lang="fr-FR"/>
        </a:p>
      </dgm:t>
    </dgm:pt>
    <dgm:pt modelId="{133CDBE0-5F89-4C43-8D52-FA2301DF2A9B}" type="pres">
      <dgm:prSet presAssocID="{ED5D08AD-7B1B-438C-8592-3C8E9B3BA7BA}" presName="parentRect" presStyleLbl="alignNode1" presStyleIdx="0" presStyleCnt="2" custScaleX="135200" custLinFactY="-100000" custLinFactNeighborX="-3881" custLinFactNeighborY="-142658"/>
      <dgm:spPr/>
      <dgm:t>
        <a:bodyPr/>
        <a:lstStyle/>
        <a:p>
          <a:endParaRPr lang="fr-FR"/>
        </a:p>
      </dgm:t>
    </dgm:pt>
    <dgm:pt modelId="{8EC4AEDD-15F6-467D-8246-17232C0BDB56}" type="pres">
      <dgm:prSet presAssocID="{ED5D08AD-7B1B-438C-8592-3C8E9B3BA7BA}" presName="adorn" presStyleLbl="fgAccFollowNode1" presStyleIdx="0" presStyleCnt="2" custScaleX="55623" custScaleY="54706" custLinFactNeighborX="51681" custLinFactNeighborY="14575"/>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t>
        <a:bodyPr/>
        <a:lstStyle/>
        <a:p>
          <a:endParaRPr lang="fr-F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7E0B68B-518F-4B48-867F-3D245B9EB1A2}" type="pres">
      <dgm:prSet presAssocID="{533F7E63-BE83-4FEF-B185-73EEF6DAFDBA}" presName="sibTrans" presStyleLbl="sibTrans2D1" presStyleIdx="0" presStyleCnt="0"/>
      <dgm:spPr/>
      <dgm:t>
        <a:bodyPr/>
        <a:lstStyle/>
        <a:p>
          <a:endParaRPr lang="fr-FR"/>
        </a:p>
      </dgm:t>
    </dgm:pt>
    <dgm:pt modelId="{447EF682-6401-43AA-9316-44D2480CCAE5}" type="pres">
      <dgm:prSet presAssocID="{517E0B10-CCA7-4542-8E26-6406DC0F54BF}" presName="compNode" presStyleCnt="0"/>
      <dgm:spPr/>
    </dgm:pt>
    <dgm:pt modelId="{50746C43-4852-4E18-A6BC-C7B6F86C8B57}" type="pres">
      <dgm:prSet presAssocID="{517E0B10-CCA7-4542-8E26-6406DC0F54BF}" presName="childRect" presStyleLbl="bgAcc1" presStyleIdx="1" presStyleCnt="2" custScaleX="130055" custLinFactNeighborX="5044" custLinFactNeighborY="47296">
        <dgm:presLayoutVars>
          <dgm:bulletEnabled val="1"/>
        </dgm:presLayoutVars>
      </dgm:prSet>
      <dgm:spPr/>
      <dgm:t>
        <a:bodyPr/>
        <a:lstStyle/>
        <a:p>
          <a:endParaRPr lang="fr-FR"/>
        </a:p>
      </dgm:t>
    </dgm:pt>
    <dgm:pt modelId="{1DB114B9-C70F-430A-8759-7122936B2675}" type="pres">
      <dgm:prSet presAssocID="{517E0B10-CCA7-4542-8E26-6406DC0F54BF}" presName="parentText" presStyleLbl="node1" presStyleIdx="0" presStyleCnt="0">
        <dgm:presLayoutVars>
          <dgm:chMax val="0"/>
          <dgm:bulletEnabled val="1"/>
        </dgm:presLayoutVars>
      </dgm:prSet>
      <dgm:spPr/>
      <dgm:t>
        <a:bodyPr/>
        <a:lstStyle/>
        <a:p>
          <a:endParaRPr lang="fr-FR"/>
        </a:p>
      </dgm:t>
    </dgm:pt>
    <dgm:pt modelId="{8778D158-4BFD-435F-9CC8-F7BBB1630761}" type="pres">
      <dgm:prSet presAssocID="{517E0B10-CCA7-4542-8E26-6406DC0F54BF}" presName="parentRect" presStyleLbl="alignNode1" presStyleIdx="1" presStyleCnt="2" custScaleX="125114" custLinFactY="-100000" custLinFactNeighborX="-1376" custLinFactNeighborY="-135692"/>
      <dgm:spPr/>
      <dgm:t>
        <a:bodyPr/>
        <a:lstStyle/>
        <a:p>
          <a:endParaRPr lang="fr-FR"/>
        </a:p>
      </dgm:t>
    </dgm:pt>
    <dgm:pt modelId="{12991488-973D-4618-A5A5-30EB3FEA9497}" type="pres">
      <dgm:prSet presAssocID="{517E0B10-CCA7-4542-8E26-6406DC0F54BF}" presName="adorn" presStyleLbl="fgAccFollowNode1" presStyleIdx="1" presStyleCnt="2" custScaleX="72268" custScaleY="63124" custLinFactNeighborX="41722" custLinFactNeighborY="-93783"/>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t>
        <a:bodyPr/>
        <a:lstStyle/>
        <a:p>
          <a:endParaRPr lang="fr-F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Lst>
  <dgm:cxnLst>
    <dgm:cxn modelId="{BE840795-6FC4-439F-938D-2CA6A5D5A836}" type="presOf" srcId="{533F7E63-BE83-4FEF-B185-73EEF6DAFDBA}" destId="{F7E0B68B-518F-4B48-867F-3D245B9EB1A2}" srcOrd="0" destOrd="0" presId="urn:microsoft.com/office/officeart/2005/8/layout/bList2"/>
    <dgm:cxn modelId="{9166668F-5508-4041-B6AA-209FB1500F38}" srcId="{ED5D08AD-7B1B-438C-8592-3C8E9B3BA7BA}" destId="{4D375F4F-8889-4879-823C-D862AC4FEA31}" srcOrd="0" destOrd="0" parTransId="{15316623-031A-4D77-A41A-AF0E71437DC2}" sibTransId="{513C6513-F07C-4E60-B0EC-F7BC34202DE2}"/>
    <dgm:cxn modelId="{112B7B5A-C6B2-45D8-AC6F-E41FA7A95116}" type="presOf" srcId="{517E0B10-CCA7-4542-8E26-6406DC0F54BF}" destId="{1DB114B9-C70F-430A-8759-7122936B2675}" srcOrd="0" destOrd="0" presId="urn:microsoft.com/office/officeart/2005/8/layout/bList2"/>
    <dgm:cxn modelId="{3BD06269-5EF9-4E5F-8BD0-1CB4CA99E1DB}" srcId="{517E0B10-CCA7-4542-8E26-6406DC0F54BF}" destId="{F0C11FA0-885F-4441-BFC7-66704BF6B4E3}" srcOrd="0" destOrd="0" parTransId="{76A4DAEC-D68E-42E1-8E68-391D2BA6CAF2}" sibTransId="{91948707-433A-43CC-ADE7-DDC995F7AA60}"/>
    <dgm:cxn modelId="{A085E8C1-CDAB-47A4-9BF1-3AD9736ACCE8}" type="presOf" srcId="{424F38B6-A1BB-4F62-BFA6-97ADBA02488F}" destId="{21E8134A-6B2A-4A79-8D4F-869818CB204C}" srcOrd="0" destOrd="1" presId="urn:microsoft.com/office/officeart/2005/8/layout/bList2"/>
    <dgm:cxn modelId="{E636EB2D-5462-4289-9C10-B90F9D7433DE}" type="presOf" srcId="{F0C11FA0-885F-4441-BFC7-66704BF6B4E3}" destId="{50746C43-4852-4E18-A6BC-C7B6F86C8B57}" srcOrd="0" destOrd="0" presId="urn:microsoft.com/office/officeart/2005/8/layout/bList2"/>
    <dgm:cxn modelId="{B2B806F2-6052-4FF3-BB04-F4242591179C}" srcId="{4276F2BA-B2C3-4B2D-B8AD-41FD424066CE}" destId="{ED5D08AD-7B1B-438C-8592-3C8E9B3BA7BA}" srcOrd="0" destOrd="0" parTransId="{8BF27EF1-86B6-461A-9449-581A0A3F46CA}" sibTransId="{533F7E63-BE83-4FEF-B185-73EEF6DAFDBA}"/>
    <dgm:cxn modelId="{4DB3231D-6075-472A-AD3D-D8DFF61EDD04}" srcId="{517E0B10-CCA7-4542-8E26-6406DC0F54BF}" destId="{47C2ABA8-2459-4BF8-93D8-CCBF7A80139A}" srcOrd="1" destOrd="0" parTransId="{2BFDBF59-DFBA-4E9E-9D0A-5B0BE1AB2DCB}" sibTransId="{429DE923-4B86-4033-AE45-B453D694543F}"/>
    <dgm:cxn modelId="{7A52A607-21FB-4340-A7DB-155E0FF5D448}" srcId="{4276F2BA-B2C3-4B2D-B8AD-41FD424066CE}" destId="{517E0B10-CCA7-4542-8E26-6406DC0F54BF}" srcOrd="1" destOrd="0" parTransId="{8D7C63C8-9BC6-47F6-B6AD-72D05FEA7A27}" sibTransId="{FB895F3A-C601-469C-BF23-3551CF48839F}"/>
    <dgm:cxn modelId="{8B56F94F-7071-47E7-9F7B-2525BABB811E}" type="presOf" srcId="{4D375F4F-8889-4879-823C-D862AC4FEA31}" destId="{21E8134A-6B2A-4A79-8D4F-869818CB204C}" srcOrd="0" destOrd="0" presId="urn:microsoft.com/office/officeart/2005/8/layout/bList2"/>
    <dgm:cxn modelId="{7D802C25-2744-4364-993F-EC65EF82EDD4}" type="presOf" srcId="{4276F2BA-B2C3-4B2D-B8AD-41FD424066CE}" destId="{DD7F27B7-5D2B-4DE9-8B42-151643CA4F23}" srcOrd="0" destOrd="0" presId="urn:microsoft.com/office/officeart/2005/8/layout/bList2"/>
    <dgm:cxn modelId="{54B2D972-4734-4812-9BB6-AF1FE6E03DCF}" type="presOf" srcId="{ED5D08AD-7B1B-438C-8592-3C8E9B3BA7BA}" destId="{133CDBE0-5F89-4C43-8D52-FA2301DF2A9B}" srcOrd="1" destOrd="0" presId="urn:microsoft.com/office/officeart/2005/8/layout/bList2"/>
    <dgm:cxn modelId="{CA45564A-DAB4-4CE6-BFC9-E41F3DA95671}" type="presOf" srcId="{67CBCCA6-76FE-46D9-B576-9865A90F8466}" destId="{21E8134A-6B2A-4A79-8D4F-869818CB204C}" srcOrd="0" destOrd="2" presId="urn:microsoft.com/office/officeart/2005/8/layout/bList2"/>
    <dgm:cxn modelId="{26F675DF-5036-4090-BBAB-2F4CE55A392E}" type="presOf" srcId="{517E0B10-CCA7-4542-8E26-6406DC0F54BF}" destId="{8778D158-4BFD-435F-9CC8-F7BBB1630761}" srcOrd="1" destOrd="0" presId="urn:microsoft.com/office/officeart/2005/8/layout/bList2"/>
    <dgm:cxn modelId="{EEA07A21-D273-4A4A-BEDF-FEEF9E596ABC}" type="presOf" srcId="{ED5D08AD-7B1B-438C-8592-3C8E9B3BA7BA}" destId="{BE4BBA29-6DDA-43E2-A62B-C403AE200876}" srcOrd="0" destOrd="0" presId="urn:microsoft.com/office/officeart/2005/8/layout/bList2"/>
    <dgm:cxn modelId="{EE1DE0F9-B61A-46DA-93D7-E02F3779DB14}" srcId="{ED5D08AD-7B1B-438C-8592-3C8E9B3BA7BA}" destId="{424F38B6-A1BB-4F62-BFA6-97ADBA02488F}" srcOrd="1" destOrd="0" parTransId="{E85AD02A-F973-4D0A-B4F9-B857117B7324}" sibTransId="{90829F44-D330-44BF-9CE3-DC81E1C94D39}"/>
    <dgm:cxn modelId="{B425514A-F4A3-4C6A-9467-CC98D580A9A1}" type="presOf" srcId="{47C2ABA8-2459-4BF8-93D8-CCBF7A80139A}" destId="{50746C43-4852-4E18-A6BC-C7B6F86C8B57}" srcOrd="0" destOrd="1" presId="urn:microsoft.com/office/officeart/2005/8/layout/bList2"/>
    <dgm:cxn modelId="{61029F88-AB28-4562-85D0-D625F8256A83}" srcId="{ED5D08AD-7B1B-438C-8592-3C8E9B3BA7BA}" destId="{67CBCCA6-76FE-46D9-B576-9865A90F8466}" srcOrd="2" destOrd="0" parTransId="{AA30C002-11F5-46C9-B93D-07D63660CAA8}" sibTransId="{D94F423B-B428-45DC-9F1D-801FDFC20C5E}"/>
    <dgm:cxn modelId="{637BCABD-EA1F-46CA-A88A-0B1639C6CF12}" type="presParOf" srcId="{DD7F27B7-5D2B-4DE9-8B42-151643CA4F23}" destId="{E1620EB4-4CB5-4B22-BEB8-D6A4CB69E0A1}" srcOrd="0" destOrd="0" presId="urn:microsoft.com/office/officeart/2005/8/layout/bList2"/>
    <dgm:cxn modelId="{A712398E-8E5D-4A47-8FB0-811FCA4F7392}" type="presParOf" srcId="{E1620EB4-4CB5-4B22-BEB8-D6A4CB69E0A1}" destId="{21E8134A-6B2A-4A79-8D4F-869818CB204C}" srcOrd="0" destOrd="0" presId="urn:microsoft.com/office/officeart/2005/8/layout/bList2"/>
    <dgm:cxn modelId="{A39A24EB-9051-4571-9963-EA9FA6BBD168}" type="presParOf" srcId="{E1620EB4-4CB5-4B22-BEB8-D6A4CB69E0A1}" destId="{BE4BBA29-6DDA-43E2-A62B-C403AE200876}" srcOrd="1" destOrd="0" presId="urn:microsoft.com/office/officeart/2005/8/layout/bList2"/>
    <dgm:cxn modelId="{3ED064F6-89A9-4F3B-AE6B-AF2AF8E8F869}" type="presParOf" srcId="{E1620EB4-4CB5-4B22-BEB8-D6A4CB69E0A1}" destId="{133CDBE0-5F89-4C43-8D52-FA2301DF2A9B}" srcOrd="2" destOrd="0" presId="urn:microsoft.com/office/officeart/2005/8/layout/bList2"/>
    <dgm:cxn modelId="{6577AC76-BD7A-4158-A837-C819486233FE}" type="presParOf" srcId="{E1620EB4-4CB5-4B22-BEB8-D6A4CB69E0A1}" destId="{8EC4AEDD-15F6-467D-8246-17232C0BDB56}" srcOrd="3" destOrd="0" presId="urn:microsoft.com/office/officeart/2005/8/layout/bList2"/>
    <dgm:cxn modelId="{A2DF325E-A90E-4141-8810-942A30DC4E8F}" type="presParOf" srcId="{DD7F27B7-5D2B-4DE9-8B42-151643CA4F23}" destId="{F7E0B68B-518F-4B48-867F-3D245B9EB1A2}" srcOrd="1" destOrd="0" presId="urn:microsoft.com/office/officeart/2005/8/layout/bList2"/>
    <dgm:cxn modelId="{DDA32889-C750-4DD1-A24F-728970D9AD1B}" type="presParOf" srcId="{DD7F27B7-5D2B-4DE9-8B42-151643CA4F23}" destId="{447EF682-6401-43AA-9316-44D2480CCAE5}" srcOrd="2" destOrd="0" presId="urn:microsoft.com/office/officeart/2005/8/layout/bList2"/>
    <dgm:cxn modelId="{02AAF36A-D4EB-4BEC-903C-1EC4159B514B}" type="presParOf" srcId="{447EF682-6401-43AA-9316-44D2480CCAE5}" destId="{50746C43-4852-4E18-A6BC-C7B6F86C8B57}" srcOrd="0" destOrd="0" presId="urn:microsoft.com/office/officeart/2005/8/layout/bList2"/>
    <dgm:cxn modelId="{F9101E0A-1B9E-47D5-B937-1F561BEF7F98}" type="presParOf" srcId="{447EF682-6401-43AA-9316-44D2480CCAE5}" destId="{1DB114B9-C70F-430A-8759-7122936B2675}" srcOrd="1" destOrd="0" presId="urn:microsoft.com/office/officeart/2005/8/layout/bList2"/>
    <dgm:cxn modelId="{2D5A63C6-B21E-4662-AA0E-64C2BDC7FFAD}" type="presParOf" srcId="{447EF682-6401-43AA-9316-44D2480CCAE5}" destId="{8778D158-4BFD-435F-9CC8-F7BBB1630761}" srcOrd="2" destOrd="0" presId="urn:microsoft.com/office/officeart/2005/8/layout/bList2"/>
    <dgm:cxn modelId="{56966F1F-46D9-41FB-9728-087015A48B13}" type="presParOf" srcId="{447EF682-6401-43AA-9316-44D2480CCAE5}" destId="{12991488-973D-4618-A5A5-30EB3FEA9497}"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FD13E-A7DF-40DB-BB60-D05F38A6C5DB}" type="doc">
      <dgm:prSet loTypeId="urn:microsoft.com/office/officeart/2005/8/layout/hProcess6" loCatId="process" qsTypeId="urn:microsoft.com/office/officeart/2005/8/quickstyle/simple1" qsCatId="simple" csTypeId="urn:microsoft.com/office/officeart/2005/8/colors/accent1_4" csCatId="accent1" phldr="1"/>
      <dgm:spPr/>
      <dgm:t>
        <a:bodyPr/>
        <a:lstStyle/>
        <a:p>
          <a:endParaRPr lang="fr-FR"/>
        </a:p>
      </dgm:t>
    </dgm:pt>
    <dgm:pt modelId="{2F08949A-A97B-49FD-A768-0A735F618765}">
      <dgm:prSet phldrT="[Texte]"/>
      <dgm:spPr/>
      <dgm:t>
        <a:bodyPr/>
        <a:lstStyle/>
        <a:p>
          <a:r>
            <a:rPr lang="fr-FR" dirty="0" smtClean="0"/>
            <a:t>Etape 0</a:t>
          </a:r>
          <a:endParaRPr lang="fr-FR" dirty="0"/>
        </a:p>
      </dgm:t>
    </dgm:pt>
    <dgm:pt modelId="{815B3FE8-4878-42C6-A209-9FA059C479F9}" type="parTrans" cxnId="{AB43281B-2D0E-4A9D-BC5B-6DE52BA772CB}">
      <dgm:prSet/>
      <dgm:spPr/>
      <dgm:t>
        <a:bodyPr/>
        <a:lstStyle/>
        <a:p>
          <a:endParaRPr lang="fr-FR"/>
        </a:p>
      </dgm:t>
    </dgm:pt>
    <dgm:pt modelId="{3CCFC93F-8535-4AA1-9EB7-223AC8CCDAAE}" type="sibTrans" cxnId="{AB43281B-2D0E-4A9D-BC5B-6DE52BA772CB}">
      <dgm:prSet/>
      <dgm:spPr/>
      <dgm:t>
        <a:bodyPr/>
        <a:lstStyle/>
        <a:p>
          <a:endParaRPr lang="fr-FR"/>
        </a:p>
      </dgm:t>
    </dgm:pt>
    <dgm:pt modelId="{C6D94E61-9E31-458D-9BBD-59086CF1ABC9}">
      <dgm:prSet phldrT="[Texte]" custT="1"/>
      <dgm:spPr/>
      <dgm:t>
        <a:bodyPr/>
        <a:lstStyle/>
        <a:p>
          <a:r>
            <a:rPr lang="fr-FR" sz="1200" dirty="0" smtClean="0"/>
            <a:t>Valider le cadre de référence</a:t>
          </a:r>
          <a:endParaRPr lang="fr-FR" sz="1200" dirty="0"/>
        </a:p>
      </dgm:t>
    </dgm:pt>
    <dgm:pt modelId="{4260C67A-4B90-441D-882F-CD9A8A0D84AE}" type="parTrans" cxnId="{905DE826-F226-465C-9037-7027E5BDB8AA}">
      <dgm:prSet/>
      <dgm:spPr/>
      <dgm:t>
        <a:bodyPr/>
        <a:lstStyle/>
        <a:p>
          <a:endParaRPr lang="fr-FR"/>
        </a:p>
      </dgm:t>
    </dgm:pt>
    <dgm:pt modelId="{27D227F1-0EA7-4959-8F49-ED93FBF484AA}" type="sibTrans" cxnId="{905DE826-F226-465C-9037-7027E5BDB8AA}">
      <dgm:prSet/>
      <dgm:spPr/>
      <dgm:t>
        <a:bodyPr/>
        <a:lstStyle/>
        <a:p>
          <a:endParaRPr lang="fr-FR"/>
        </a:p>
      </dgm:t>
    </dgm:pt>
    <dgm:pt modelId="{654E8846-862E-45C0-B52F-5D1EFA77412D}">
      <dgm:prSet phldrT="[Texte]"/>
      <dgm:spPr/>
      <dgm:t>
        <a:bodyPr/>
        <a:lstStyle/>
        <a:p>
          <a:r>
            <a:rPr lang="fr-FR" dirty="0" smtClean="0"/>
            <a:t>Etape 1</a:t>
          </a:r>
          <a:endParaRPr lang="fr-FR" dirty="0"/>
        </a:p>
      </dgm:t>
    </dgm:pt>
    <dgm:pt modelId="{1199AB70-0648-4944-9429-678B620744E5}" type="parTrans" cxnId="{3F104BFA-35B4-479B-8F07-21ECB08D74D6}">
      <dgm:prSet/>
      <dgm:spPr/>
      <dgm:t>
        <a:bodyPr/>
        <a:lstStyle/>
        <a:p>
          <a:endParaRPr lang="fr-FR"/>
        </a:p>
      </dgm:t>
    </dgm:pt>
    <dgm:pt modelId="{C025BFDA-4977-49B9-BC31-90EF73F00400}" type="sibTrans" cxnId="{3F104BFA-35B4-479B-8F07-21ECB08D74D6}">
      <dgm:prSet/>
      <dgm:spPr/>
      <dgm:t>
        <a:bodyPr/>
        <a:lstStyle/>
        <a:p>
          <a:endParaRPr lang="fr-FR"/>
        </a:p>
      </dgm:t>
    </dgm:pt>
    <dgm:pt modelId="{9EA15A48-B52B-48A5-B440-B4A666BC467A}">
      <dgm:prSet phldrT="[Texte]" custT="1"/>
      <dgm:spPr/>
      <dgm:t>
        <a:bodyPr/>
        <a:lstStyle/>
        <a:p>
          <a:r>
            <a:rPr lang="fr-FR" sz="1200" dirty="0" smtClean="0"/>
            <a:t>Identifier</a:t>
          </a:r>
        </a:p>
        <a:p>
          <a:r>
            <a:rPr lang="fr-FR" sz="1200" dirty="0" smtClean="0"/>
            <a:t>les CC</a:t>
          </a:r>
          <a:endParaRPr lang="fr-FR" sz="1200" dirty="0"/>
        </a:p>
      </dgm:t>
    </dgm:pt>
    <dgm:pt modelId="{12A5A192-7041-4362-B42D-1AF427A2732B}" type="parTrans" cxnId="{F657A2B3-0893-4B8D-93DE-0550F62310B6}">
      <dgm:prSet/>
      <dgm:spPr/>
      <dgm:t>
        <a:bodyPr/>
        <a:lstStyle/>
        <a:p>
          <a:endParaRPr lang="fr-FR"/>
        </a:p>
      </dgm:t>
    </dgm:pt>
    <dgm:pt modelId="{235861B1-343D-4B54-B7E4-5464F611843E}" type="sibTrans" cxnId="{F657A2B3-0893-4B8D-93DE-0550F62310B6}">
      <dgm:prSet/>
      <dgm:spPr/>
      <dgm:t>
        <a:bodyPr/>
        <a:lstStyle/>
        <a:p>
          <a:endParaRPr lang="fr-FR"/>
        </a:p>
      </dgm:t>
    </dgm:pt>
    <dgm:pt modelId="{ECDED717-4215-4FB5-ABE2-D6C4FC792786}">
      <dgm:prSet phldrT="[Texte]"/>
      <dgm:spPr/>
      <dgm:t>
        <a:bodyPr/>
        <a:lstStyle/>
        <a:p>
          <a:r>
            <a:rPr lang="fr-FR" dirty="0" smtClean="0"/>
            <a:t>Etape 2</a:t>
          </a:r>
          <a:endParaRPr lang="fr-FR" dirty="0"/>
        </a:p>
      </dgm:t>
    </dgm:pt>
    <dgm:pt modelId="{898E515C-90C5-4BBF-92E3-778E81B7C2AA}" type="parTrans" cxnId="{C02D7749-CA57-4E2F-B050-0186ECB30D6B}">
      <dgm:prSet/>
      <dgm:spPr/>
      <dgm:t>
        <a:bodyPr/>
        <a:lstStyle/>
        <a:p>
          <a:endParaRPr lang="fr-FR"/>
        </a:p>
      </dgm:t>
    </dgm:pt>
    <dgm:pt modelId="{1785F943-EA89-49AD-90CF-ACA263B43B00}" type="sibTrans" cxnId="{C02D7749-CA57-4E2F-B050-0186ECB30D6B}">
      <dgm:prSet/>
      <dgm:spPr/>
      <dgm:t>
        <a:bodyPr/>
        <a:lstStyle/>
        <a:p>
          <a:endParaRPr lang="fr-FR"/>
        </a:p>
      </dgm:t>
    </dgm:pt>
    <dgm:pt modelId="{D915CD2C-B05A-4D8F-9670-91C8C8E2807C}">
      <dgm:prSet phldrT="[Texte]" custT="1"/>
      <dgm:spPr/>
      <dgm:t>
        <a:bodyPr/>
        <a:lstStyle/>
        <a:p>
          <a:r>
            <a:rPr lang="fr-FR" sz="1200" dirty="0" smtClean="0"/>
            <a:t>Comprendre les contextes de formation </a:t>
          </a:r>
          <a:endParaRPr lang="fr-FR" sz="1200" dirty="0"/>
        </a:p>
      </dgm:t>
    </dgm:pt>
    <dgm:pt modelId="{F7DDE478-F88F-4FBB-8718-943E9ABBA2A2}" type="parTrans" cxnId="{78F96E22-AFDC-43C8-BBEA-828194958DE1}">
      <dgm:prSet/>
      <dgm:spPr/>
      <dgm:t>
        <a:bodyPr/>
        <a:lstStyle/>
        <a:p>
          <a:endParaRPr lang="fr-FR"/>
        </a:p>
      </dgm:t>
    </dgm:pt>
    <dgm:pt modelId="{395BD143-42BE-424A-8DC4-682632EAD794}" type="sibTrans" cxnId="{78F96E22-AFDC-43C8-BBEA-828194958DE1}">
      <dgm:prSet/>
      <dgm:spPr/>
      <dgm:t>
        <a:bodyPr/>
        <a:lstStyle/>
        <a:p>
          <a:endParaRPr lang="fr-FR"/>
        </a:p>
      </dgm:t>
    </dgm:pt>
    <dgm:pt modelId="{10F5BF77-BE6D-4DE0-9890-F5564E962EF5}">
      <dgm:prSet phldrT="[Texte]"/>
      <dgm:spPr/>
      <dgm:t>
        <a:bodyPr/>
        <a:lstStyle/>
        <a:p>
          <a:r>
            <a:rPr lang="fr-FR" dirty="0" smtClean="0"/>
            <a:t>Etape 3</a:t>
          </a:r>
          <a:endParaRPr lang="fr-FR" dirty="0"/>
        </a:p>
      </dgm:t>
    </dgm:pt>
    <dgm:pt modelId="{35748557-9261-4A5F-AAE2-5592B233026E}" type="parTrans" cxnId="{04E96210-EB25-425B-B80A-1B250F21685D}">
      <dgm:prSet/>
      <dgm:spPr/>
      <dgm:t>
        <a:bodyPr/>
        <a:lstStyle/>
        <a:p>
          <a:endParaRPr lang="fr-FR"/>
        </a:p>
      </dgm:t>
    </dgm:pt>
    <dgm:pt modelId="{71472C2F-F0FF-49DC-B1C8-69E0EDDBABB9}" type="sibTrans" cxnId="{04E96210-EB25-425B-B80A-1B250F21685D}">
      <dgm:prSet/>
      <dgm:spPr/>
      <dgm:t>
        <a:bodyPr/>
        <a:lstStyle/>
        <a:p>
          <a:endParaRPr lang="fr-FR"/>
        </a:p>
      </dgm:t>
    </dgm:pt>
    <dgm:pt modelId="{860E2EFA-B653-4B92-868B-484963532850}">
      <dgm:prSet phldrT="[Texte]" custT="1"/>
      <dgm:spPr/>
      <dgm:t>
        <a:bodyPr/>
        <a:lstStyle/>
        <a:p>
          <a:r>
            <a:rPr lang="fr-FR" sz="1400" dirty="0" smtClean="0"/>
            <a:t>   Vérifier les CC     réinvesties</a:t>
          </a:r>
          <a:endParaRPr lang="fr-FR" sz="1400" dirty="0"/>
        </a:p>
      </dgm:t>
    </dgm:pt>
    <dgm:pt modelId="{3BA7634C-A9B5-4E62-8F83-572271E9F24C}" type="parTrans" cxnId="{DE84F4E2-7EBC-44AF-B4D6-294EC3A7C3F2}">
      <dgm:prSet/>
      <dgm:spPr/>
      <dgm:t>
        <a:bodyPr/>
        <a:lstStyle/>
        <a:p>
          <a:endParaRPr lang="fr-FR"/>
        </a:p>
      </dgm:t>
    </dgm:pt>
    <dgm:pt modelId="{ED56995C-60A9-4B55-8705-9AC101F0E0A9}" type="sibTrans" cxnId="{DE84F4E2-7EBC-44AF-B4D6-294EC3A7C3F2}">
      <dgm:prSet/>
      <dgm:spPr/>
      <dgm:t>
        <a:bodyPr/>
        <a:lstStyle/>
        <a:p>
          <a:endParaRPr lang="fr-FR"/>
        </a:p>
      </dgm:t>
    </dgm:pt>
    <dgm:pt modelId="{103D1855-A0E5-4033-827E-723144E29445}" type="pres">
      <dgm:prSet presAssocID="{574FD13E-A7DF-40DB-BB60-D05F38A6C5DB}" presName="theList" presStyleCnt="0">
        <dgm:presLayoutVars>
          <dgm:dir/>
          <dgm:animLvl val="lvl"/>
          <dgm:resizeHandles val="exact"/>
        </dgm:presLayoutVars>
      </dgm:prSet>
      <dgm:spPr/>
      <dgm:t>
        <a:bodyPr/>
        <a:lstStyle/>
        <a:p>
          <a:endParaRPr lang="fr-FR"/>
        </a:p>
      </dgm:t>
    </dgm:pt>
    <dgm:pt modelId="{7D8503AC-E63D-43B0-B0A8-A7DFF487CBBE}" type="pres">
      <dgm:prSet presAssocID="{2F08949A-A97B-49FD-A768-0A735F618765}" presName="compNode" presStyleCnt="0"/>
      <dgm:spPr/>
      <dgm:t>
        <a:bodyPr/>
        <a:lstStyle/>
        <a:p>
          <a:endParaRPr lang="fr-FR"/>
        </a:p>
      </dgm:t>
    </dgm:pt>
    <dgm:pt modelId="{6CE5AE08-5ECD-4A80-9B13-C0DB16278A6E}" type="pres">
      <dgm:prSet presAssocID="{2F08949A-A97B-49FD-A768-0A735F618765}" presName="noGeometry" presStyleCnt="0"/>
      <dgm:spPr/>
      <dgm:t>
        <a:bodyPr/>
        <a:lstStyle/>
        <a:p>
          <a:endParaRPr lang="fr-FR"/>
        </a:p>
      </dgm:t>
    </dgm:pt>
    <dgm:pt modelId="{3AD3C560-796C-4E39-A4E8-995FE6F2CE97}" type="pres">
      <dgm:prSet presAssocID="{2F08949A-A97B-49FD-A768-0A735F618765}" presName="childTextVisible" presStyleLbl="bgAccFollowNode1" presStyleIdx="0" presStyleCnt="4" custScaleX="130040" custLinFactNeighborX="5665" custLinFactNeighborY="-5269">
        <dgm:presLayoutVars>
          <dgm:bulletEnabled val="1"/>
        </dgm:presLayoutVars>
      </dgm:prSet>
      <dgm:spPr/>
      <dgm:t>
        <a:bodyPr/>
        <a:lstStyle/>
        <a:p>
          <a:endParaRPr lang="fr-FR"/>
        </a:p>
      </dgm:t>
    </dgm:pt>
    <dgm:pt modelId="{89E48506-51BC-4418-8A04-F5322642B182}" type="pres">
      <dgm:prSet presAssocID="{2F08949A-A97B-49FD-A768-0A735F618765}" presName="childTextHidden" presStyleLbl="bgAccFollowNode1" presStyleIdx="0" presStyleCnt="4"/>
      <dgm:spPr/>
      <dgm:t>
        <a:bodyPr/>
        <a:lstStyle/>
        <a:p>
          <a:endParaRPr lang="fr-FR"/>
        </a:p>
      </dgm:t>
    </dgm:pt>
    <dgm:pt modelId="{448E84F9-1AB8-4555-A37D-B4B1E1C4CBF2}" type="pres">
      <dgm:prSet presAssocID="{2F08949A-A97B-49FD-A768-0A735F618765}" presName="parentText" presStyleLbl="node1" presStyleIdx="0" presStyleCnt="4" custScaleX="90686" custScaleY="90686" custLinFactNeighborX="-485" custLinFactNeighborY="-9212">
        <dgm:presLayoutVars>
          <dgm:chMax val="1"/>
          <dgm:bulletEnabled val="1"/>
        </dgm:presLayoutVars>
      </dgm:prSet>
      <dgm:spPr/>
      <dgm:t>
        <a:bodyPr/>
        <a:lstStyle/>
        <a:p>
          <a:endParaRPr lang="fr-FR"/>
        </a:p>
      </dgm:t>
    </dgm:pt>
    <dgm:pt modelId="{221C3B7D-16E4-4AB0-8845-F2288CF8518B}" type="pres">
      <dgm:prSet presAssocID="{2F08949A-A97B-49FD-A768-0A735F618765}" presName="aSpace" presStyleCnt="0"/>
      <dgm:spPr/>
      <dgm:t>
        <a:bodyPr/>
        <a:lstStyle/>
        <a:p>
          <a:endParaRPr lang="fr-FR"/>
        </a:p>
      </dgm:t>
    </dgm:pt>
    <dgm:pt modelId="{D8A33D3A-B315-4D4F-8AB1-272D4B17FBD7}" type="pres">
      <dgm:prSet presAssocID="{654E8846-862E-45C0-B52F-5D1EFA77412D}" presName="compNode" presStyleCnt="0"/>
      <dgm:spPr/>
      <dgm:t>
        <a:bodyPr/>
        <a:lstStyle/>
        <a:p>
          <a:endParaRPr lang="fr-FR"/>
        </a:p>
      </dgm:t>
    </dgm:pt>
    <dgm:pt modelId="{510A2771-B1DE-4407-84E1-5F599C136E8C}" type="pres">
      <dgm:prSet presAssocID="{654E8846-862E-45C0-B52F-5D1EFA77412D}" presName="noGeometry" presStyleCnt="0"/>
      <dgm:spPr/>
      <dgm:t>
        <a:bodyPr/>
        <a:lstStyle/>
        <a:p>
          <a:endParaRPr lang="fr-FR"/>
        </a:p>
      </dgm:t>
    </dgm:pt>
    <dgm:pt modelId="{9732F8C4-4566-4C9C-A158-702C54F812D7}" type="pres">
      <dgm:prSet presAssocID="{654E8846-862E-45C0-B52F-5D1EFA77412D}" presName="childTextVisible" presStyleLbl="bgAccFollowNode1" presStyleIdx="1" presStyleCnt="4" custScaleX="128524" custLinFactNeighborX="2529" custLinFactNeighborY="-5475">
        <dgm:presLayoutVars>
          <dgm:bulletEnabled val="1"/>
        </dgm:presLayoutVars>
      </dgm:prSet>
      <dgm:spPr/>
      <dgm:t>
        <a:bodyPr/>
        <a:lstStyle/>
        <a:p>
          <a:endParaRPr lang="fr-FR"/>
        </a:p>
      </dgm:t>
    </dgm:pt>
    <dgm:pt modelId="{2040DEC7-8357-4FC7-8550-4EACEFE91C0B}" type="pres">
      <dgm:prSet presAssocID="{654E8846-862E-45C0-B52F-5D1EFA77412D}" presName="childTextHidden" presStyleLbl="bgAccFollowNode1" presStyleIdx="1" presStyleCnt="4"/>
      <dgm:spPr/>
      <dgm:t>
        <a:bodyPr/>
        <a:lstStyle/>
        <a:p>
          <a:endParaRPr lang="fr-FR"/>
        </a:p>
      </dgm:t>
    </dgm:pt>
    <dgm:pt modelId="{AAEA0CE3-1AD1-468D-8729-26A0801AFBFB}" type="pres">
      <dgm:prSet presAssocID="{654E8846-862E-45C0-B52F-5D1EFA77412D}" presName="parentText" presStyleLbl="node1" presStyleIdx="1" presStyleCnt="4" custScaleX="90686" custScaleY="90686" custLinFactNeighborX="-408" custLinFactNeighborY="-9572">
        <dgm:presLayoutVars>
          <dgm:chMax val="1"/>
          <dgm:bulletEnabled val="1"/>
        </dgm:presLayoutVars>
      </dgm:prSet>
      <dgm:spPr/>
      <dgm:t>
        <a:bodyPr/>
        <a:lstStyle/>
        <a:p>
          <a:endParaRPr lang="fr-FR"/>
        </a:p>
      </dgm:t>
    </dgm:pt>
    <dgm:pt modelId="{D4C47217-2838-488B-99B9-031BA047D2D1}" type="pres">
      <dgm:prSet presAssocID="{654E8846-862E-45C0-B52F-5D1EFA77412D}" presName="aSpace" presStyleCnt="0"/>
      <dgm:spPr/>
      <dgm:t>
        <a:bodyPr/>
        <a:lstStyle/>
        <a:p>
          <a:endParaRPr lang="fr-FR"/>
        </a:p>
      </dgm:t>
    </dgm:pt>
    <dgm:pt modelId="{50E3FBF2-FB27-4305-999D-60D3BFDEDDAE}" type="pres">
      <dgm:prSet presAssocID="{ECDED717-4215-4FB5-ABE2-D6C4FC792786}" presName="compNode" presStyleCnt="0"/>
      <dgm:spPr/>
      <dgm:t>
        <a:bodyPr/>
        <a:lstStyle/>
        <a:p>
          <a:endParaRPr lang="fr-FR"/>
        </a:p>
      </dgm:t>
    </dgm:pt>
    <dgm:pt modelId="{9FF845B8-3246-4F42-AC88-F02AF5C68D71}" type="pres">
      <dgm:prSet presAssocID="{ECDED717-4215-4FB5-ABE2-D6C4FC792786}" presName="noGeometry" presStyleCnt="0"/>
      <dgm:spPr/>
      <dgm:t>
        <a:bodyPr/>
        <a:lstStyle/>
        <a:p>
          <a:endParaRPr lang="fr-FR"/>
        </a:p>
      </dgm:t>
    </dgm:pt>
    <dgm:pt modelId="{C8DAF720-0452-4E6E-9EF1-1B921396E9BC}" type="pres">
      <dgm:prSet presAssocID="{ECDED717-4215-4FB5-ABE2-D6C4FC792786}" presName="childTextVisible" presStyleLbl="bgAccFollowNode1" presStyleIdx="2" presStyleCnt="4" custScaleX="128816" custScaleY="99461" custLinFactNeighborX="3147" custLinFactNeighborY="-5625">
        <dgm:presLayoutVars>
          <dgm:bulletEnabled val="1"/>
        </dgm:presLayoutVars>
      </dgm:prSet>
      <dgm:spPr/>
      <dgm:t>
        <a:bodyPr/>
        <a:lstStyle/>
        <a:p>
          <a:endParaRPr lang="fr-FR"/>
        </a:p>
      </dgm:t>
    </dgm:pt>
    <dgm:pt modelId="{A57465F7-A623-4EA4-8477-376D7C0AF31D}" type="pres">
      <dgm:prSet presAssocID="{ECDED717-4215-4FB5-ABE2-D6C4FC792786}" presName="childTextHidden" presStyleLbl="bgAccFollowNode1" presStyleIdx="2" presStyleCnt="4"/>
      <dgm:spPr/>
      <dgm:t>
        <a:bodyPr/>
        <a:lstStyle/>
        <a:p>
          <a:endParaRPr lang="fr-FR"/>
        </a:p>
      </dgm:t>
    </dgm:pt>
    <dgm:pt modelId="{1DC1A26B-7039-4983-8BA0-E47DA3133880}" type="pres">
      <dgm:prSet presAssocID="{ECDED717-4215-4FB5-ABE2-D6C4FC792786}" presName="parentText" presStyleLbl="node1" presStyleIdx="2" presStyleCnt="4" custScaleX="90686" custScaleY="90686" custLinFactNeighborX="-7163" custLinFactNeighborY="-10862">
        <dgm:presLayoutVars>
          <dgm:chMax val="1"/>
          <dgm:bulletEnabled val="1"/>
        </dgm:presLayoutVars>
      </dgm:prSet>
      <dgm:spPr/>
      <dgm:t>
        <a:bodyPr/>
        <a:lstStyle/>
        <a:p>
          <a:endParaRPr lang="fr-FR"/>
        </a:p>
      </dgm:t>
    </dgm:pt>
    <dgm:pt modelId="{C3BDF490-C443-471B-B4F3-7E811B792766}" type="pres">
      <dgm:prSet presAssocID="{ECDED717-4215-4FB5-ABE2-D6C4FC792786}" presName="aSpace" presStyleCnt="0"/>
      <dgm:spPr/>
      <dgm:t>
        <a:bodyPr/>
        <a:lstStyle/>
        <a:p>
          <a:endParaRPr lang="fr-FR"/>
        </a:p>
      </dgm:t>
    </dgm:pt>
    <dgm:pt modelId="{5C9508E1-23A3-4529-AB67-612F7CB69069}" type="pres">
      <dgm:prSet presAssocID="{10F5BF77-BE6D-4DE0-9890-F5564E962EF5}" presName="compNode" presStyleCnt="0"/>
      <dgm:spPr/>
      <dgm:t>
        <a:bodyPr/>
        <a:lstStyle/>
        <a:p>
          <a:endParaRPr lang="fr-FR"/>
        </a:p>
      </dgm:t>
    </dgm:pt>
    <dgm:pt modelId="{A8847FFA-6FCA-4869-AF22-60AE75292C52}" type="pres">
      <dgm:prSet presAssocID="{10F5BF77-BE6D-4DE0-9890-F5564E962EF5}" presName="noGeometry" presStyleCnt="0"/>
      <dgm:spPr/>
      <dgm:t>
        <a:bodyPr/>
        <a:lstStyle/>
        <a:p>
          <a:endParaRPr lang="fr-FR"/>
        </a:p>
      </dgm:t>
    </dgm:pt>
    <dgm:pt modelId="{E985A337-3482-441F-9D73-A56955112BFE}" type="pres">
      <dgm:prSet presAssocID="{10F5BF77-BE6D-4DE0-9890-F5564E962EF5}" presName="childTextVisible" presStyleLbl="bgAccFollowNode1" presStyleIdx="3" presStyleCnt="4" custScaleX="126353" custScaleY="99689" custLinFactNeighborX="-9284" custLinFactNeighborY="-6840">
        <dgm:presLayoutVars>
          <dgm:bulletEnabled val="1"/>
        </dgm:presLayoutVars>
      </dgm:prSet>
      <dgm:spPr/>
      <dgm:t>
        <a:bodyPr/>
        <a:lstStyle/>
        <a:p>
          <a:endParaRPr lang="fr-FR"/>
        </a:p>
      </dgm:t>
    </dgm:pt>
    <dgm:pt modelId="{8B206371-6E21-4479-B6C2-1E9D427057F3}" type="pres">
      <dgm:prSet presAssocID="{10F5BF77-BE6D-4DE0-9890-F5564E962EF5}" presName="childTextHidden" presStyleLbl="bgAccFollowNode1" presStyleIdx="3" presStyleCnt="4"/>
      <dgm:spPr/>
      <dgm:t>
        <a:bodyPr/>
        <a:lstStyle/>
        <a:p>
          <a:endParaRPr lang="fr-FR"/>
        </a:p>
      </dgm:t>
    </dgm:pt>
    <dgm:pt modelId="{ED9EF82C-7B20-4640-BEB2-67ECC8BD6818}" type="pres">
      <dgm:prSet presAssocID="{10F5BF77-BE6D-4DE0-9890-F5564E962EF5}" presName="parentText" presStyleLbl="node1" presStyleIdx="3" presStyleCnt="4" custScaleX="85474" custScaleY="85474" custLinFactNeighborX="-5664" custLinFactNeighborY="-12018">
        <dgm:presLayoutVars>
          <dgm:chMax val="1"/>
          <dgm:bulletEnabled val="1"/>
        </dgm:presLayoutVars>
      </dgm:prSet>
      <dgm:spPr/>
      <dgm:t>
        <a:bodyPr/>
        <a:lstStyle/>
        <a:p>
          <a:endParaRPr lang="fr-FR"/>
        </a:p>
      </dgm:t>
    </dgm:pt>
  </dgm:ptLst>
  <dgm:cxnLst>
    <dgm:cxn modelId="{D64DAE28-97E2-449B-A53D-572A314649E2}" type="presOf" srcId="{C6D94E61-9E31-458D-9BBD-59086CF1ABC9}" destId="{3AD3C560-796C-4E39-A4E8-995FE6F2CE97}" srcOrd="0" destOrd="0" presId="urn:microsoft.com/office/officeart/2005/8/layout/hProcess6"/>
    <dgm:cxn modelId="{0B2504D8-1769-46D3-87F2-38808EFCD862}" type="presOf" srcId="{9EA15A48-B52B-48A5-B440-B4A666BC467A}" destId="{9732F8C4-4566-4C9C-A158-702C54F812D7}" srcOrd="0" destOrd="0" presId="urn:microsoft.com/office/officeart/2005/8/layout/hProcess6"/>
    <dgm:cxn modelId="{3F104BFA-35B4-479B-8F07-21ECB08D74D6}" srcId="{574FD13E-A7DF-40DB-BB60-D05F38A6C5DB}" destId="{654E8846-862E-45C0-B52F-5D1EFA77412D}" srcOrd="1" destOrd="0" parTransId="{1199AB70-0648-4944-9429-678B620744E5}" sibTransId="{C025BFDA-4977-49B9-BC31-90EF73F00400}"/>
    <dgm:cxn modelId="{AB43281B-2D0E-4A9D-BC5B-6DE52BA772CB}" srcId="{574FD13E-A7DF-40DB-BB60-D05F38A6C5DB}" destId="{2F08949A-A97B-49FD-A768-0A735F618765}" srcOrd="0" destOrd="0" parTransId="{815B3FE8-4878-42C6-A209-9FA059C479F9}" sibTransId="{3CCFC93F-8535-4AA1-9EB7-223AC8CCDAAE}"/>
    <dgm:cxn modelId="{0839C807-7FA7-40DD-905B-44E7165357CF}" type="presOf" srcId="{654E8846-862E-45C0-B52F-5D1EFA77412D}" destId="{AAEA0CE3-1AD1-468D-8729-26A0801AFBFB}" srcOrd="0" destOrd="0" presId="urn:microsoft.com/office/officeart/2005/8/layout/hProcess6"/>
    <dgm:cxn modelId="{45CC009B-6C1F-49B1-B482-7ADEBDC8F410}" type="presOf" srcId="{2F08949A-A97B-49FD-A768-0A735F618765}" destId="{448E84F9-1AB8-4555-A37D-B4B1E1C4CBF2}" srcOrd="0" destOrd="0" presId="urn:microsoft.com/office/officeart/2005/8/layout/hProcess6"/>
    <dgm:cxn modelId="{AB2D1896-9632-4A13-9038-2ADB7F7FD6CC}" type="presOf" srcId="{ECDED717-4215-4FB5-ABE2-D6C4FC792786}" destId="{1DC1A26B-7039-4983-8BA0-E47DA3133880}" srcOrd="0" destOrd="0" presId="urn:microsoft.com/office/officeart/2005/8/layout/hProcess6"/>
    <dgm:cxn modelId="{F657A2B3-0893-4B8D-93DE-0550F62310B6}" srcId="{654E8846-862E-45C0-B52F-5D1EFA77412D}" destId="{9EA15A48-B52B-48A5-B440-B4A666BC467A}" srcOrd="0" destOrd="0" parTransId="{12A5A192-7041-4362-B42D-1AF427A2732B}" sibTransId="{235861B1-343D-4B54-B7E4-5464F611843E}"/>
    <dgm:cxn modelId="{C6C5F6A4-8B1F-4B51-874D-B6C7590E6B72}" type="presOf" srcId="{D915CD2C-B05A-4D8F-9670-91C8C8E2807C}" destId="{C8DAF720-0452-4E6E-9EF1-1B921396E9BC}" srcOrd="0" destOrd="0" presId="urn:microsoft.com/office/officeart/2005/8/layout/hProcess6"/>
    <dgm:cxn modelId="{0D15DD05-C096-4883-9C5A-CA61426B9D1D}" type="presOf" srcId="{10F5BF77-BE6D-4DE0-9890-F5564E962EF5}" destId="{ED9EF82C-7B20-4640-BEB2-67ECC8BD6818}" srcOrd="0" destOrd="0" presId="urn:microsoft.com/office/officeart/2005/8/layout/hProcess6"/>
    <dgm:cxn modelId="{8E5214D1-5E36-4104-954A-61CA86BDC1A6}" type="presOf" srcId="{574FD13E-A7DF-40DB-BB60-D05F38A6C5DB}" destId="{103D1855-A0E5-4033-827E-723144E29445}" srcOrd="0" destOrd="0" presId="urn:microsoft.com/office/officeart/2005/8/layout/hProcess6"/>
    <dgm:cxn modelId="{4B82EE73-A9CC-480A-ACA9-A05352C68D97}" type="presOf" srcId="{C6D94E61-9E31-458D-9BBD-59086CF1ABC9}" destId="{89E48506-51BC-4418-8A04-F5322642B182}" srcOrd="1" destOrd="0" presId="urn:microsoft.com/office/officeart/2005/8/layout/hProcess6"/>
    <dgm:cxn modelId="{36FA053A-F3CF-424B-90CA-12B77BF4EEAD}" type="presOf" srcId="{860E2EFA-B653-4B92-868B-484963532850}" destId="{8B206371-6E21-4479-B6C2-1E9D427057F3}" srcOrd="1" destOrd="0" presId="urn:microsoft.com/office/officeart/2005/8/layout/hProcess6"/>
    <dgm:cxn modelId="{00DEEED6-D726-45A2-8D71-88070167A2E4}" type="presOf" srcId="{D915CD2C-B05A-4D8F-9670-91C8C8E2807C}" destId="{A57465F7-A623-4EA4-8477-376D7C0AF31D}" srcOrd="1" destOrd="0" presId="urn:microsoft.com/office/officeart/2005/8/layout/hProcess6"/>
    <dgm:cxn modelId="{905DE826-F226-465C-9037-7027E5BDB8AA}" srcId="{2F08949A-A97B-49FD-A768-0A735F618765}" destId="{C6D94E61-9E31-458D-9BBD-59086CF1ABC9}" srcOrd="0" destOrd="0" parTransId="{4260C67A-4B90-441D-882F-CD9A8A0D84AE}" sibTransId="{27D227F1-0EA7-4959-8F49-ED93FBF484AA}"/>
    <dgm:cxn modelId="{78F96E22-AFDC-43C8-BBEA-828194958DE1}" srcId="{ECDED717-4215-4FB5-ABE2-D6C4FC792786}" destId="{D915CD2C-B05A-4D8F-9670-91C8C8E2807C}" srcOrd="0" destOrd="0" parTransId="{F7DDE478-F88F-4FBB-8718-943E9ABBA2A2}" sibTransId="{395BD143-42BE-424A-8DC4-682632EAD794}"/>
    <dgm:cxn modelId="{04E96210-EB25-425B-B80A-1B250F21685D}" srcId="{574FD13E-A7DF-40DB-BB60-D05F38A6C5DB}" destId="{10F5BF77-BE6D-4DE0-9890-F5564E962EF5}" srcOrd="3" destOrd="0" parTransId="{35748557-9261-4A5F-AAE2-5592B233026E}" sibTransId="{71472C2F-F0FF-49DC-B1C8-69E0EDDBABB9}"/>
    <dgm:cxn modelId="{EC6C8924-B44E-48C3-B43C-CD0C7E86B025}" type="presOf" srcId="{9EA15A48-B52B-48A5-B440-B4A666BC467A}" destId="{2040DEC7-8357-4FC7-8550-4EACEFE91C0B}" srcOrd="1" destOrd="0" presId="urn:microsoft.com/office/officeart/2005/8/layout/hProcess6"/>
    <dgm:cxn modelId="{C02D7749-CA57-4E2F-B050-0186ECB30D6B}" srcId="{574FD13E-A7DF-40DB-BB60-D05F38A6C5DB}" destId="{ECDED717-4215-4FB5-ABE2-D6C4FC792786}" srcOrd="2" destOrd="0" parTransId="{898E515C-90C5-4BBF-92E3-778E81B7C2AA}" sibTransId="{1785F943-EA89-49AD-90CF-ACA263B43B00}"/>
    <dgm:cxn modelId="{DE84F4E2-7EBC-44AF-B4D6-294EC3A7C3F2}" srcId="{10F5BF77-BE6D-4DE0-9890-F5564E962EF5}" destId="{860E2EFA-B653-4B92-868B-484963532850}" srcOrd="0" destOrd="0" parTransId="{3BA7634C-A9B5-4E62-8F83-572271E9F24C}" sibTransId="{ED56995C-60A9-4B55-8705-9AC101F0E0A9}"/>
    <dgm:cxn modelId="{C2A535F2-0C03-41E5-BAA6-69DE016BC6BC}" type="presOf" srcId="{860E2EFA-B653-4B92-868B-484963532850}" destId="{E985A337-3482-441F-9D73-A56955112BFE}" srcOrd="0" destOrd="0" presId="urn:microsoft.com/office/officeart/2005/8/layout/hProcess6"/>
    <dgm:cxn modelId="{61C955F6-74C6-478D-B7AD-956713FDFD66}" type="presParOf" srcId="{103D1855-A0E5-4033-827E-723144E29445}" destId="{7D8503AC-E63D-43B0-B0A8-A7DFF487CBBE}" srcOrd="0" destOrd="0" presId="urn:microsoft.com/office/officeart/2005/8/layout/hProcess6"/>
    <dgm:cxn modelId="{1FBB5A9B-B00D-416A-801D-185FB68C6F81}" type="presParOf" srcId="{7D8503AC-E63D-43B0-B0A8-A7DFF487CBBE}" destId="{6CE5AE08-5ECD-4A80-9B13-C0DB16278A6E}" srcOrd="0" destOrd="0" presId="urn:microsoft.com/office/officeart/2005/8/layout/hProcess6"/>
    <dgm:cxn modelId="{84721FEB-9D03-4221-8F07-FDE548FEB94D}" type="presParOf" srcId="{7D8503AC-E63D-43B0-B0A8-A7DFF487CBBE}" destId="{3AD3C560-796C-4E39-A4E8-995FE6F2CE97}" srcOrd="1" destOrd="0" presId="urn:microsoft.com/office/officeart/2005/8/layout/hProcess6"/>
    <dgm:cxn modelId="{CCAFDED4-DC70-4982-805B-EE162F09293C}" type="presParOf" srcId="{7D8503AC-E63D-43B0-B0A8-A7DFF487CBBE}" destId="{89E48506-51BC-4418-8A04-F5322642B182}" srcOrd="2" destOrd="0" presId="urn:microsoft.com/office/officeart/2005/8/layout/hProcess6"/>
    <dgm:cxn modelId="{A4FB55F8-408F-49F9-A5F1-F257BF6B044D}" type="presParOf" srcId="{7D8503AC-E63D-43B0-B0A8-A7DFF487CBBE}" destId="{448E84F9-1AB8-4555-A37D-B4B1E1C4CBF2}" srcOrd="3" destOrd="0" presId="urn:microsoft.com/office/officeart/2005/8/layout/hProcess6"/>
    <dgm:cxn modelId="{1DC640B9-2A56-4F86-97E5-4A359E9DCCE2}" type="presParOf" srcId="{103D1855-A0E5-4033-827E-723144E29445}" destId="{221C3B7D-16E4-4AB0-8845-F2288CF8518B}" srcOrd="1" destOrd="0" presId="urn:microsoft.com/office/officeart/2005/8/layout/hProcess6"/>
    <dgm:cxn modelId="{8554CEAB-A7C7-46B2-B5C0-2C9C81579EA6}" type="presParOf" srcId="{103D1855-A0E5-4033-827E-723144E29445}" destId="{D8A33D3A-B315-4D4F-8AB1-272D4B17FBD7}" srcOrd="2" destOrd="0" presId="urn:microsoft.com/office/officeart/2005/8/layout/hProcess6"/>
    <dgm:cxn modelId="{9DEE0EB4-819E-42A8-AE8E-0DFFF7666554}" type="presParOf" srcId="{D8A33D3A-B315-4D4F-8AB1-272D4B17FBD7}" destId="{510A2771-B1DE-4407-84E1-5F599C136E8C}" srcOrd="0" destOrd="0" presId="urn:microsoft.com/office/officeart/2005/8/layout/hProcess6"/>
    <dgm:cxn modelId="{26076B68-BA99-4C6E-AA2F-7677F55AE304}" type="presParOf" srcId="{D8A33D3A-B315-4D4F-8AB1-272D4B17FBD7}" destId="{9732F8C4-4566-4C9C-A158-702C54F812D7}" srcOrd="1" destOrd="0" presId="urn:microsoft.com/office/officeart/2005/8/layout/hProcess6"/>
    <dgm:cxn modelId="{AF66B830-B951-46A7-8AC2-16507326171D}" type="presParOf" srcId="{D8A33D3A-B315-4D4F-8AB1-272D4B17FBD7}" destId="{2040DEC7-8357-4FC7-8550-4EACEFE91C0B}" srcOrd="2" destOrd="0" presId="urn:microsoft.com/office/officeart/2005/8/layout/hProcess6"/>
    <dgm:cxn modelId="{B748C235-97D7-4123-918D-94D390CCA158}" type="presParOf" srcId="{D8A33D3A-B315-4D4F-8AB1-272D4B17FBD7}" destId="{AAEA0CE3-1AD1-468D-8729-26A0801AFBFB}" srcOrd="3" destOrd="0" presId="urn:microsoft.com/office/officeart/2005/8/layout/hProcess6"/>
    <dgm:cxn modelId="{FE2817EF-408C-4BBF-9ABE-55621F776F38}" type="presParOf" srcId="{103D1855-A0E5-4033-827E-723144E29445}" destId="{D4C47217-2838-488B-99B9-031BA047D2D1}" srcOrd="3" destOrd="0" presId="urn:microsoft.com/office/officeart/2005/8/layout/hProcess6"/>
    <dgm:cxn modelId="{66B78940-E792-48DC-AF3E-5460D9184A72}" type="presParOf" srcId="{103D1855-A0E5-4033-827E-723144E29445}" destId="{50E3FBF2-FB27-4305-999D-60D3BFDEDDAE}" srcOrd="4" destOrd="0" presId="urn:microsoft.com/office/officeart/2005/8/layout/hProcess6"/>
    <dgm:cxn modelId="{A8A4D6DC-0306-44D0-B365-A4971CA523F1}" type="presParOf" srcId="{50E3FBF2-FB27-4305-999D-60D3BFDEDDAE}" destId="{9FF845B8-3246-4F42-AC88-F02AF5C68D71}" srcOrd="0" destOrd="0" presId="urn:microsoft.com/office/officeart/2005/8/layout/hProcess6"/>
    <dgm:cxn modelId="{2517F056-15FF-42A7-8C5D-5E3E60C2D99F}" type="presParOf" srcId="{50E3FBF2-FB27-4305-999D-60D3BFDEDDAE}" destId="{C8DAF720-0452-4E6E-9EF1-1B921396E9BC}" srcOrd="1" destOrd="0" presId="urn:microsoft.com/office/officeart/2005/8/layout/hProcess6"/>
    <dgm:cxn modelId="{EE67C6BD-AA7A-4F91-A4A8-65E515A491E6}" type="presParOf" srcId="{50E3FBF2-FB27-4305-999D-60D3BFDEDDAE}" destId="{A57465F7-A623-4EA4-8477-376D7C0AF31D}" srcOrd="2" destOrd="0" presId="urn:microsoft.com/office/officeart/2005/8/layout/hProcess6"/>
    <dgm:cxn modelId="{3D15C02B-811E-4AE8-BCD9-B6EFDB693D9D}" type="presParOf" srcId="{50E3FBF2-FB27-4305-999D-60D3BFDEDDAE}" destId="{1DC1A26B-7039-4983-8BA0-E47DA3133880}" srcOrd="3" destOrd="0" presId="urn:microsoft.com/office/officeart/2005/8/layout/hProcess6"/>
    <dgm:cxn modelId="{5542A945-D7AC-4230-83E3-2E1715AF937A}" type="presParOf" srcId="{103D1855-A0E5-4033-827E-723144E29445}" destId="{C3BDF490-C443-471B-B4F3-7E811B792766}" srcOrd="5" destOrd="0" presId="urn:microsoft.com/office/officeart/2005/8/layout/hProcess6"/>
    <dgm:cxn modelId="{7FB5156B-2DF6-40F9-B721-296B09592A8D}" type="presParOf" srcId="{103D1855-A0E5-4033-827E-723144E29445}" destId="{5C9508E1-23A3-4529-AB67-612F7CB69069}" srcOrd="6" destOrd="0" presId="urn:microsoft.com/office/officeart/2005/8/layout/hProcess6"/>
    <dgm:cxn modelId="{BBC89CF0-511B-451B-9E93-124883B5FDE2}" type="presParOf" srcId="{5C9508E1-23A3-4529-AB67-612F7CB69069}" destId="{A8847FFA-6FCA-4869-AF22-60AE75292C52}" srcOrd="0" destOrd="0" presId="urn:microsoft.com/office/officeart/2005/8/layout/hProcess6"/>
    <dgm:cxn modelId="{3449FE18-63D1-4271-AE61-DFE94DB7ECDD}" type="presParOf" srcId="{5C9508E1-23A3-4529-AB67-612F7CB69069}" destId="{E985A337-3482-441F-9D73-A56955112BFE}" srcOrd="1" destOrd="0" presId="urn:microsoft.com/office/officeart/2005/8/layout/hProcess6"/>
    <dgm:cxn modelId="{0407710C-2B75-4237-84AE-664F9D66E2A7}" type="presParOf" srcId="{5C9508E1-23A3-4529-AB67-612F7CB69069}" destId="{8B206371-6E21-4479-B6C2-1E9D427057F3}" srcOrd="2" destOrd="0" presId="urn:microsoft.com/office/officeart/2005/8/layout/hProcess6"/>
    <dgm:cxn modelId="{DBB46173-19A4-47CA-A68B-BBF8D37A73F2}" type="presParOf" srcId="{5C9508E1-23A3-4529-AB67-612F7CB69069}" destId="{ED9EF82C-7B20-4640-BEB2-67ECC8BD681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8134A-6B2A-4A79-8D4F-869818CB204C}">
      <dsp:nvSpPr>
        <dsp:cNvPr id="0" name=""/>
        <dsp:cNvSpPr/>
      </dsp:nvSpPr>
      <dsp:spPr>
        <a:xfrm>
          <a:off x="0" y="1288245"/>
          <a:ext cx="4952057" cy="273447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150000"/>
            </a:lnSpc>
            <a:spcBef>
              <a:spcPct val="0"/>
            </a:spcBef>
            <a:spcAft>
              <a:spcPct val="15000"/>
            </a:spcAft>
            <a:buChar char="••"/>
          </a:pPr>
          <a:r>
            <a:rPr lang="fr-FR" sz="2000" kern="1200" dirty="0" smtClean="0"/>
            <a:t>Flou conceptuel</a:t>
          </a:r>
          <a:endParaRPr lang="fr-FR" sz="2000" kern="1200" dirty="0"/>
        </a:p>
        <a:p>
          <a:pPr marL="228600" lvl="1" indent="-228600" algn="l" defTabSz="889000">
            <a:lnSpc>
              <a:spcPct val="150000"/>
            </a:lnSpc>
            <a:spcBef>
              <a:spcPct val="0"/>
            </a:spcBef>
            <a:spcAft>
              <a:spcPct val="15000"/>
            </a:spcAft>
            <a:buChar char="••"/>
          </a:pPr>
          <a:r>
            <a:rPr lang="fr-FR" sz="2000" kern="1200" dirty="0" smtClean="0"/>
            <a:t>Aspect multidimensionnel reconnu</a:t>
          </a:r>
          <a:endParaRPr lang="fr-FR" sz="2000" kern="1200" dirty="0"/>
        </a:p>
        <a:p>
          <a:pPr marL="228600" lvl="1" indent="-228600" algn="l" defTabSz="889000">
            <a:lnSpc>
              <a:spcPct val="150000"/>
            </a:lnSpc>
            <a:spcBef>
              <a:spcPct val="0"/>
            </a:spcBef>
            <a:spcAft>
              <a:spcPct val="15000"/>
            </a:spcAft>
            <a:buChar char="••"/>
          </a:pPr>
          <a:r>
            <a:rPr lang="fr-FR" sz="2000" kern="1200" dirty="0" smtClean="0"/>
            <a:t>Une approche holistique toujours en construction</a:t>
          </a:r>
          <a:endParaRPr lang="fr-FR" sz="2000" kern="1200" dirty="0"/>
        </a:p>
      </dsp:txBody>
      <dsp:txXfrm>
        <a:off x="64072" y="1352317"/>
        <a:ext cx="4823913" cy="2670407"/>
      </dsp:txXfrm>
    </dsp:sp>
    <dsp:sp modelId="{133CDBE0-5F89-4C43-8D52-FA2301DF2A9B}">
      <dsp:nvSpPr>
        <dsp:cNvPr id="0" name=""/>
        <dsp:cNvSpPr/>
      </dsp:nvSpPr>
      <dsp:spPr>
        <a:xfrm>
          <a:off x="0" y="0"/>
          <a:ext cx="4952606" cy="11758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fr-FR" sz="3300" kern="1200" dirty="0" smtClean="0"/>
            <a:t>Processus collaboratif</a:t>
          </a:r>
          <a:endParaRPr lang="fr-FR" sz="3300" kern="1200" dirty="0"/>
        </a:p>
      </dsp:txBody>
      <dsp:txXfrm>
        <a:off x="0" y="0"/>
        <a:ext cx="3487751" cy="1175826"/>
      </dsp:txXfrm>
    </dsp:sp>
    <dsp:sp modelId="{8EC4AEDD-15F6-467D-8246-17232C0BDB56}">
      <dsp:nvSpPr>
        <dsp:cNvPr id="0" name=""/>
        <dsp:cNvSpPr/>
      </dsp:nvSpPr>
      <dsp:spPr>
        <a:xfrm>
          <a:off x="4277351" y="3321334"/>
          <a:ext cx="713147" cy="7013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46C43-4852-4E18-A6BC-C7B6F86C8B57}">
      <dsp:nvSpPr>
        <dsp:cNvPr id="0" name=""/>
        <dsp:cNvSpPr/>
      </dsp:nvSpPr>
      <dsp:spPr>
        <a:xfrm>
          <a:off x="5274687" y="1288245"/>
          <a:ext cx="4764136" cy="273447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150000"/>
            </a:lnSpc>
            <a:spcBef>
              <a:spcPct val="0"/>
            </a:spcBef>
            <a:spcAft>
              <a:spcPct val="15000"/>
            </a:spcAft>
            <a:buChar char="••"/>
          </a:pPr>
          <a:r>
            <a:rPr lang="fr-FR" sz="2000" kern="1200" dirty="0" smtClean="0"/>
            <a:t> Nombre croissant de travaux depuis 2010 : trois logiques </a:t>
          </a:r>
          <a:endParaRPr lang="fr-FR" sz="2000" kern="1200" dirty="0"/>
        </a:p>
        <a:p>
          <a:pPr marL="228600" lvl="1" indent="-228600" algn="l" defTabSz="889000">
            <a:lnSpc>
              <a:spcPct val="150000"/>
            </a:lnSpc>
            <a:spcBef>
              <a:spcPct val="0"/>
            </a:spcBef>
            <a:spcAft>
              <a:spcPct val="15000"/>
            </a:spcAft>
            <a:buChar char="••"/>
          </a:pPr>
          <a:r>
            <a:rPr lang="fr-FR" sz="2000" kern="1200" dirty="0" smtClean="0"/>
            <a:t> Peu de références francophones et peu définies</a:t>
          </a:r>
          <a:endParaRPr lang="fr-FR" sz="2000" kern="1200" dirty="0"/>
        </a:p>
      </dsp:txBody>
      <dsp:txXfrm>
        <a:off x="5338759" y="1352317"/>
        <a:ext cx="4635992" cy="2670407"/>
      </dsp:txXfrm>
    </dsp:sp>
    <dsp:sp modelId="{8778D158-4BFD-435F-9CC8-F7BBB1630761}">
      <dsp:nvSpPr>
        <dsp:cNvPr id="0" name=""/>
        <dsp:cNvSpPr/>
      </dsp:nvSpPr>
      <dsp:spPr>
        <a:xfrm>
          <a:off x="5312557" y="0"/>
          <a:ext cx="4583139" cy="11758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fr-FR" sz="3300" kern="1200" dirty="0" smtClean="0"/>
            <a:t>Compétences collaboratives </a:t>
          </a:r>
          <a:endParaRPr lang="fr-FR" sz="3300" kern="1200" dirty="0"/>
        </a:p>
      </dsp:txBody>
      <dsp:txXfrm>
        <a:off x="5312557" y="0"/>
        <a:ext cx="3227563" cy="1175826"/>
      </dsp:txXfrm>
    </dsp:sp>
    <dsp:sp modelId="{12991488-973D-4618-A5A5-30EB3FEA9497}">
      <dsp:nvSpPr>
        <dsp:cNvPr id="0" name=""/>
        <dsp:cNvSpPr/>
      </dsp:nvSpPr>
      <dsp:spPr>
        <a:xfrm>
          <a:off x="9112268" y="1983124"/>
          <a:ext cx="926555" cy="8093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3C560-796C-4E39-A4E8-995FE6F2CE97}">
      <dsp:nvSpPr>
        <dsp:cNvPr id="0" name=""/>
        <dsp:cNvSpPr/>
      </dsp:nvSpPr>
      <dsp:spPr>
        <a:xfrm>
          <a:off x="257588" y="140211"/>
          <a:ext cx="2119952" cy="1425026"/>
        </a:xfrm>
        <a:prstGeom prst="rightArrow">
          <a:avLst>
            <a:gd name="adj1" fmla="val 70000"/>
            <a:gd name="adj2" fmla="val 50000"/>
          </a:avLst>
        </a:prstGeom>
        <a:solidFill>
          <a:schemeClr val="accent1">
            <a:alpha val="90000"/>
            <a:tint val="55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fr-FR" sz="1200" kern="1200" dirty="0" smtClean="0"/>
            <a:t>Valider le cadre de référence</a:t>
          </a:r>
          <a:endParaRPr lang="fr-FR" sz="1200" kern="1200" dirty="0"/>
        </a:p>
      </dsp:txBody>
      <dsp:txXfrm>
        <a:off x="787576" y="353965"/>
        <a:ext cx="1091205" cy="997518"/>
      </dsp:txXfrm>
    </dsp:sp>
    <dsp:sp modelId="{448E84F9-1AB8-4555-A37D-B4B1E1C4CBF2}">
      <dsp:nvSpPr>
        <dsp:cNvPr id="0" name=""/>
        <dsp:cNvSpPr/>
      </dsp:nvSpPr>
      <dsp:spPr>
        <a:xfrm>
          <a:off x="36545" y="483123"/>
          <a:ext cx="739195" cy="739195"/>
        </a:xfrm>
        <a:prstGeom prst="ellipse">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Etape 0</a:t>
          </a:r>
          <a:endParaRPr lang="fr-FR" sz="1300" kern="1200" dirty="0"/>
        </a:p>
      </dsp:txBody>
      <dsp:txXfrm>
        <a:off x="144798" y="591376"/>
        <a:ext cx="522689" cy="522689"/>
      </dsp:txXfrm>
    </dsp:sp>
    <dsp:sp modelId="{9732F8C4-4566-4C9C-A158-702C54F812D7}">
      <dsp:nvSpPr>
        <dsp:cNvPr id="0" name=""/>
        <dsp:cNvSpPr/>
      </dsp:nvSpPr>
      <dsp:spPr>
        <a:xfrm>
          <a:off x="2603360" y="137275"/>
          <a:ext cx="2095237" cy="1425026"/>
        </a:xfrm>
        <a:prstGeom prst="rightArrow">
          <a:avLst>
            <a:gd name="adj1" fmla="val 70000"/>
            <a:gd name="adj2" fmla="val 50000"/>
          </a:avLst>
        </a:prstGeom>
        <a:solidFill>
          <a:schemeClr val="accent1">
            <a:alpha val="90000"/>
            <a:tint val="55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fr-FR" sz="1200" kern="1200" dirty="0" smtClean="0"/>
            <a:t>Identifier</a:t>
          </a:r>
        </a:p>
        <a:p>
          <a:pPr lvl="0" algn="ctr" defTabSz="533400">
            <a:lnSpc>
              <a:spcPct val="90000"/>
            </a:lnSpc>
            <a:spcBef>
              <a:spcPct val="0"/>
            </a:spcBef>
            <a:spcAft>
              <a:spcPct val="35000"/>
            </a:spcAft>
          </a:pPr>
          <a:r>
            <a:rPr lang="fr-FR" sz="1200" kern="1200" dirty="0" smtClean="0"/>
            <a:t>les CC</a:t>
          </a:r>
          <a:endParaRPr lang="fr-FR" sz="1200" kern="1200" dirty="0"/>
        </a:p>
      </dsp:txBody>
      <dsp:txXfrm>
        <a:off x="3127169" y="351029"/>
        <a:ext cx="1072669" cy="997518"/>
      </dsp:txXfrm>
    </dsp:sp>
    <dsp:sp modelId="{AAEA0CE3-1AD1-468D-8729-26A0801AFBFB}">
      <dsp:nvSpPr>
        <dsp:cNvPr id="0" name=""/>
        <dsp:cNvSpPr/>
      </dsp:nvSpPr>
      <dsp:spPr>
        <a:xfrm>
          <a:off x="2421712" y="480188"/>
          <a:ext cx="739195" cy="739195"/>
        </a:xfrm>
        <a:prstGeom prst="ellipse">
          <a:avLst/>
        </a:prstGeom>
        <a:solidFill>
          <a:schemeClr val="accent1">
            <a:shade val="50000"/>
            <a:hueOff val="64498"/>
            <a:satOff val="8709"/>
            <a:lumOff val="172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Etape 1</a:t>
          </a:r>
          <a:endParaRPr lang="fr-FR" sz="1300" kern="1200" dirty="0"/>
        </a:p>
      </dsp:txBody>
      <dsp:txXfrm>
        <a:off x="2529965" y="588441"/>
        <a:ext cx="522689" cy="522689"/>
      </dsp:txXfrm>
    </dsp:sp>
    <dsp:sp modelId="{C8DAF720-0452-4E6E-9EF1-1B921396E9BC}">
      <dsp:nvSpPr>
        <dsp:cNvPr id="0" name=""/>
        <dsp:cNvSpPr/>
      </dsp:nvSpPr>
      <dsp:spPr>
        <a:xfrm>
          <a:off x="4983236" y="138978"/>
          <a:ext cx="2099998" cy="1417346"/>
        </a:xfrm>
        <a:prstGeom prst="rightArrow">
          <a:avLst>
            <a:gd name="adj1" fmla="val 70000"/>
            <a:gd name="adj2" fmla="val 50000"/>
          </a:avLst>
        </a:prstGeom>
        <a:solidFill>
          <a:schemeClr val="accent1">
            <a:alpha val="90000"/>
            <a:tint val="55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fr-FR" sz="1200" kern="1200" dirty="0" smtClean="0"/>
            <a:t>Comprendre les contextes de formation </a:t>
          </a:r>
          <a:endParaRPr lang="fr-FR" sz="1200" kern="1200" dirty="0"/>
        </a:p>
      </dsp:txBody>
      <dsp:txXfrm>
        <a:off x="5508236" y="351580"/>
        <a:ext cx="1078927" cy="992142"/>
      </dsp:txXfrm>
    </dsp:sp>
    <dsp:sp modelId="{1DC1A26B-7039-4983-8BA0-E47DA3133880}">
      <dsp:nvSpPr>
        <dsp:cNvPr id="0" name=""/>
        <dsp:cNvSpPr/>
      </dsp:nvSpPr>
      <dsp:spPr>
        <a:xfrm>
          <a:off x="4738832" y="469673"/>
          <a:ext cx="739195" cy="739195"/>
        </a:xfrm>
        <a:prstGeom prst="ellipse">
          <a:avLst/>
        </a:prstGeom>
        <a:solidFill>
          <a:schemeClr val="accent1">
            <a:shade val="50000"/>
            <a:hueOff val="128996"/>
            <a:satOff val="17418"/>
            <a:lumOff val="344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Etape 2</a:t>
          </a:r>
          <a:endParaRPr lang="fr-FR" sz="1300" kern="1200" dirty="0"/>
        </a:p>
      </dsp:txBody>
      <dsp:txXfrm>
        <a:off x="4847085" y="577926"/>
        <a:ext cx="522689" cy="522689"/>
      </dsp:txXfrm>
    </dsp:sp>
    <dsp:sp modelId="{E985A337-3482-441F-9D73-A56955112BFE}">
      <dsp:nvSpPr>
        <dsp:cNvPr id="0" name=""/>
        <dsp:cNvSpPr/>
      </dsp:nvSpPr>
      <dsp:spPr>
        <a:xfrm>
          <a:off x="7175220" y="120040"/>
          <a:ext cx="2059845" cy="1420595"/>
        </a:xfrm>
        <a:prstGeom prst="rightArrow">
          <a:avLst>
            <a:gd name="adj1" fmla="val 70000"/>
            <a:gd name="adj2" fmla="val 50000"/>
          </a:avLst>
        </a:prstGeom>
        <a:solidFill>
          <a:schemeClr val="accent1">
            <a:alpha val="90000"/>
            <a:tint val="55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fr-FR" sz="1400" kern="1200" dirty="0" smtClean="0"/>
            <a:t>   Vérifier les CC     réinvesties</a:t>
          </a:r>
          <a:endParaRPr lang="fr-FR" sz="1400" kern="1200" dirty="0"/>
        </a:p>
      </dsp:txBody>
      <dsp:txXfrm>
        <a:off x="7690182" y="333129"/>
        <a:ext cx="1047676" cy="994417"/>
      </dsp:txXfrm>
    </dsp:sp>
    <dsp:sp modelId="{ED9EF82C-7B20-4640-BEB2-67ECC8BD6818}">
      <dsp:nvSpPr>
        <dsp:cNvPr id="0" name=""/>
        <dsp:cNvSpPr/>
      </dsp:nvSpPr>
      <dsp:spPr>
        <a:xfrm>
          <a:off x="7146854" y="481493"/>
          <a:ext cx="696711" cy="696711"/>
        </a:xfrm>
        <a:prstGeom prst="ellipse">
          <a:avLst/>
        </a:prstGeom>
        <a:solidFill>
          <a:schemeClr val="accent1">
            <a:shade val="50000"/>
            <a:hueOff val="64498"/>
            <a:satOff val="8709"/>
            <a:lumOff val="172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Etape 3</a:t>
          </a:r>
          <a:endParaRPr lang="fr-FR" sz="1300" kern="1200" dirty="0"/>
        </a:p>
      </dsp:txBody>
      <dsp:txXfrm>
        <a:off x="7248885" y="583524"/>
        <a:ext cx="492649" cy="49264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C81F0-B4C3-4FF6-AAD9-17DB2448B779}" type="datetimeFigureOut">
              <a:rPr lang="fr-FR" smtClean="0"/>
              <a:t>30/10/2018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CDBB8-04EE-4B54-8503-3B9CAE62C7CD}" type="slidenum">
              <a:rPr lang="fr-FR" smtClean="0"/>
              <a:t>‹N°›</a:t>
            </a:fld>
            <a:endParaRPr lang="fr-FR"/>
          </a:p>
        </p:txBody>
      </p:sp>
    </p:spTree>
    <p:extLst>
      <p:ext uri="{BB962C8B-B14F-4D97-AF65-F5344CB8AC3E}">
        <p14:creationId xmlns:p14="http://schemas.microsoft.com/office/powerpoint/2010/main" val="367501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suis heureuse de présenter le travail de recherche </a:t>
            </a:r>
          </a:p>
          <a:p>
            <a:r>
              <a:rPr lang="fr-FR" dirty="0" smtClean="0"/>
              <a:t>Conduit ces dernières</a:t>
            </a:r>
            <a:r>
              <a:rPr lang="fr-FR" baseline="0" dirty="0" smtClean="0"/>
              <a:t> années </a:t>
            </a:r>
            <a:r>
              <a:rPr lang="fr-FR" dirty="0" smtClean="0"/>
              <a:t>au laboratoire…</a:t>
            </a:r>
          </a:p>
          <a:p>
            <a:r>
              <a:rPr lang="fr-FR" dirty="0" smtClean="0"/>
              <a:t>Sous la direction de</a:t>
            </a:r>
          </a:p>
          <a:p>
            <a:r>
              <a:rPr lang="fr-FR" dirty="0" smtClean="0"/>
              <a:t>Il</a:t>
            </a:r>
            <a:r>
              <a:rPr lang="fr-FR" baseline="0" dirty="0" smtClean="0"/>
              <a:t> porte</a:t>
            </a:r>
            <a:endParaRPr lang="fr-FR" dirty="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1</a:t>
            </a:fld>
            <a:endParaRPr lang="fr-FR"/>
          </a:p>
        </p:txBody>
      </p:sp>
    </p:spTree>
    <p:extLst>
      <p:ext uri="{BB962C8B-B14F-4D97-AF65-F5344CB8AC3E}">
        <p14:creationId xmlns:p14="http://schemas.microsoft.com/office/powerpoint/2010/main" val="6055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10</a:t>
            </a:fld>
            <a:endParaRPr lang="fr-FR"/>
          </a:p>
        </p:txBody>
      </p:sp>
    </p:spTree>
    <p:extLst>
      <p:ext uri="{BB962C8B-B14F-4D97-AF65-F5344CB8AC3E}">
        <p14:creationId xmlns:p14="http://schemas.microsoft.com/office/powerpoint/2010/main" val="229536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12</a:t>
            </a:fld>
            <a:endParaRPr lang="fr-FR"/>
          </a:p>
        </p:txBody>
      </p:sp>
    </p:spTree>
    <p:extLst>
      <p:ext uri="{BB962C8B-B14F-4D97-AF65-F5344CB8AC3E}">
        <p14:creationId xmlns:p14="http://schemas.microsoft.com/office/powerpoint/2010/main" val="407235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répondre à cette</a:t>
            </a:r>
            <a:r>
              <a:rPr lang="fr-FR" baseline="0" dirty="0" smtClean="0"/>
              <a:t> double question du « quoi » des </a:t>
            </a:r>
            <a:r>
              <a:rPr lang="fr-FR" sz="1200" dirty="0" smtClean="0"/>
              <a:t>compétences collaboratives</a:t>
            </a:r>
            <a:r>
              <a:rPr lang="fr-FR" sz="1200" baseline="0" dirty="0" smtClean="0"/>
              <a:t> </a:t>
            </a:r>
            <a:r>
              <a:rPr lang="fr-FR" baseline="0" dirty="0" smtClean="0"/>
              <a:t>et du  « comment » de leur développement en formation, le cadre théorique repose sur trois apports combinés.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Premièrement</a:t>
            </a:r>
            <a:r>
              <a:rPr lang="fr-CA" sz="1200" b="0" kern="1200" dirty="0" smtClean="0">
                <a:solidFill>
                  <a:schemeClr val="tx1"/>
                </a:solidFill>
                <a:effectLst/>
                <a:latin typeface="+mn-lt"/>
                <a:ea typeface="+mn-ea"/>
                <a:cs typeface="+mn-cs"/>
              </a:rPr>
              <a:t>, l’analyse du processus collaboratif </a:t>
            </a:r>
            <a:r>
              <a:rPr lang="fr-CA" sz="1200" kern="1200" baseline="0" dirty="0" smtClean="0">
                <a:solidFill>
                  <a:schemeClr val="tx1"/>
                </a:solidFill>
                <a:effectLst/>
                <a:latin typeface="+mn-lt"/>
                <a:ea typeface="+mn-ea"/>
                <a:cs typeface="+mn-cs"/>
              </a:rPr>
              <a:t>s’appuie </a:t>
            </a:r>
            <a:r>
              <a:rPr lang="fr-FR" baseline="0" dirty="0" smtClean="0"/>
              <a:t>sur le modèle de Thomson et Perry qui voit la collaboration comme une dynamique à long  terme, séquencée en trois temps : un (avant ) ; un pendant  et « un après ». </a:t>
            </a:r>
            <a:r>
              <a:rPr lang="fr-FR" dirty="0" smtClean="0"/>
              <a:t>C’est donc la logique temporelle qui est</a:t>
            </a:r>
            <a:r>
              <a:rPr lang="fr-FR" baseline="0" dirty="0" smtClean="0"/>
              <a:t> privilégiée dans cette étude. Dans cette logique, un cadre de référence composé de 34 items est élaboré essentiellement à partir du modèle des compétences collaboratives de Morse et Stephens (2012) enrichi par le modèle  de la collaboration interprofessionnelle d’</a:t>
            </a:r>
            <a:r>
              <a:rPr lang="fr-FR" baseline="0" dirty="0" err="1" smtClean="0"/>
              <a:t>Orchard</a:t>
            </a:r>
            <a:r>
              <a:rPr lang="fr-FR" baseline="0" dirty="0" smtClean="0"/>
              <a:t>. C’est à ce cadre que les données collectées seront confrontées.</a:t>
            </a:r>
          </a:p>
          <a:p>
            <a:pPr marL="171450" indent="-171450">
              <a:buFontTx/>
              <a:buChar char="-"/>
            </a:pPr>
            <a:endParaRPr lang="fr-CA" sz="1200" kern="1200" baseline="0" dirty="0" smtClean="0">
              <a:solidFill>
                <a:schemeClr val="tx1"/>
              </a:solidFill>
              <a:effectLst/>
              <a:latin typeface="+mn-lt"/>
              <a:ea typeface="+mn-ea"/>
              <a:cs typeface="+mn-cs"/>
            </a:endParaRPr>
          </a:p>
          <a:p>
            <a:pPr marL="0" indent="0">
              <a:buFont typeface="+mj-lt"/>
              <a:buNone/>
            </a:pPr>
            <a:r>
              <a:rPr lang="fr-CA" sz="1200" b="1" kern="1200" dirty="0" smtClean="0">
                <a:solidFill>
                  <a:schemeClr val="tx1"/>
                </a:solidFill>
                <a:effectLst/>
                <a:latin typeface="+mn-lt"/>
                <a:ea typeface="+mn-ea"/>
                <a:cs typeface="+mn-cs"/>
              </a:rPr>
              <a:t>Deuxièmement,</a:t>
            </a:r>
            <a:r>
              <a:rPr lang="fr-CA" sz="1200" b="1" kern="1200" baseline="0" dirty="0" smtClean="0">
                <a:solidFill>
                  <a:schemeClr val="tx1"/>
                </a:solidFill>
                <a:effectLst/>
                <a:latin typeface="+mn-lt"/>
                <a:ea typeface="+mn-ea"/>
                <a:cs typeface="+mn-cs"/>
              </a:rPr>
              <a:t> l’</a:t>
            </a:r>
            <a:r>
              <a:rPr lang="fr-CA" sz="1200" b="1" kern="1200" dirty="0" smtClean="0">
                <a:solidFill>
                  <a:schemeClr val="tx1"/>
                </a:solidFill>
                <a:effectLst/>
                <a:latin typeface="+mn-lt"/>
                <a:ea typeface="+mn-ea"/>
                <a:cs typeface="+mn-cs"/>
              </a:rPr>
              <a:t>analyse</a:t>
            </a:r>
            <a:r>
              <a:rPr lang="fr-CA" sz="1200" b="1" kern="1200" baseline="0" dirty="0" smtClean="0">
                <a:solidFill>
                  <a:schemeClr val="tx1"/>
                </a:solidFill>
                <a:effectLst/>
                <a:latin typeface="+mn-lt"/>
                <a:ea typeface="+mn-ea"/>
                <a:cs typeface="+mn-cs"/>
              </a:rPr>
              <a:t> du </a:t>
            </a:r>
            <a:r>
              <a:rPr lang="fr-CA" sz="1200" b="1" kern="1200" dirty="0" smtClean="0">
                <a:solidFill>
                  <a:schemeClr val="tx1"/>
                </a:solidFill>
                <a:effectLst/>
                <a:latin typeface="+mn-lt"/>
                <a:ea typeface="+mn-ea"/>
                <a:cs typeface="+mn-cs"/>
              </a:rPr>
              <a:t>dispositif de formation </a:t>
            </a:r>
            <a:r>
              <a:rPr lang="fr-CA" sz="1200" b="0" kern="1200" baseline="0" dirty="0" smtClean="0">
                <a:solidFill>
                  <a:schemeClr val="tx1"/>
                </a:solidFill>
                <a:effectLst/>
                <a:latin typeface="+mn-lt"/>
                <a:ea typeface="+mn-ea"/>
                <a:cs typeface="+mn-cs"/>
              </a:rPr>
              <a:t>articule trois approches théoriques qui chacune met l’accent sur un aspect particulier du dispositif : </a:t>
            </a:r>
          </a:p>
          <a:p>
            <a:pPr marL="228600" indent="-228600">
              <a:buFont typeface="+mj-lt"/>
              <a:buAutoNum type="arabicPeriod"/>
            </a:pPr>
            <a:r>
              <a:rPr lang="fr-CA" sz="1200" b="0" kern="1200" baseline="0" dirty="0" smtClean="0">
                <a:solidFill>
                  <a:schemeClr val="tx1"/>
                </a:solidFill>
                <a:effectLst/>
                <a:latin typeface="+mn-lt"/>
                <a:ea typeface="+mn-ea"/>
                <a:cs typeface="+mn-cs"/>
              </a:rPr>
              <a:t>l’approche </a:t>
            </a:r>
            <a:r>
              <a:rPr lang="fr-CA" sz="1200" kern="1200" dirty="0" smtClean="0">
                <a:solidFill>
                  <a:schemeClr val="tx1"/>
                </a:solidFill>
                <a:effectLst/>
                <a:latin typeface="+mn-lt"/>
                <a:ea typeface="+mn-ea"/>
                <a:cs typeface="+mn-cs"/>
              </a:rPr>
              <a:t>« ternaire et trilogique</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 d’Albero est</a:t>
            </a:r>
            <a:r>
              <a:rPr lang="fr-CA" sz="1200" kern="1200" baseline="0" dirty="0" smtClean="0">
                <a:solidFill>
                  <a:schemeClr val="tx1"/>
                </a:solidFill>
                <a:effectLst/>
                <a:latin typeface="+mn-lt"/>
                <a:ea typeface="+mn-ea"/>
                <a:cs typeface="+mn-cs"/>
              </a:rPr>
              <a:t> proposée pour inspecter la cohérence interne du dispositif</a:t>
            </a:r>
          </a:p>
          <a:p>
            <a:pPr marL="228600" indent="-228600">
              <a:buFont typeface="+mj-lt"/>
              <a:buAutoNum type="arabicPeriod"/>
            </a:pPr>
            <a:r>
              <a:rPr lang="fr-CA" sz="1200" kern="1200" baseline="0" dirty="0" smtClean="0">
                <a:solidFill>
                  <a:schemeClr val="tx1"/>
                </a:solidFill>
                <a:effectLst/>
                <a:latin typeface="+mn-lt"/>
                <a:ea typeface="+mn-ea"/>
                <a:cs typeface="+mn-cs"/>
              </a:rPr>
              <a:t>Le principe de l</a:t>
            </a:r>
            <a:r>
              <a:rPr lang="fr-CA" sz="1200" kern="1200" dirty="0" smtClean="0">
                <a:solidFill>
                  <a:schemeClr val="tx1"/>
                </a:solidFill>
                <a:effectLst/>
                <a:latin typeface="+mn-lt"/>
                <a:ea typeface="+mn-ea"/>
                <a:cs typeface="+mn-cs"/>
              </a:rPr>
              <a:t>’affordance socioculturelle</a:t>
            </a:r>
            <a:r>
              <a:rPr lang="fr-CA" sz="1200" kern="1200" baseline="0" dirty="0" smtClean="0">
                <a:solidFill>
                  <a:schemeClr val="tx1"/>
                </a:solidFill>
                <a:effectLst/>
                <a:latin typeface="+mn-lt"/>
                <a:ea typeface="+mn-ea"/>
                <a:cs typeface="+mn-cs"/>
              </a:rPr>
              <a:t> est utilisé pour </a:t>
            </a:r>
            <a:r>
              <a:rPr lang="fr-CA" sz="1200" kern="1200" dirty="0" smtClean="0">
                <a:solidFill>
                  <a:schemeClr val="tx1"/>
                </a:solidFill>
                <a:effectLst/>
                <a:latin typeface="+mn-lt"/>
                <a:ea typeface="+mn-ea"/>
                <a:cs typeface="+mn-cs"/>
              </a:rPr>
              <a:t>examiner la </a:t>
            </a:r>
            <a:r>
              <a:rPr lang="fr-CA" sz="1200" kern="1200" baseline="0" dirty="0" smtClean="0">
                <a:solidFill>
                  <a:schemeClr val="tx1"/>
                </a:solidFill>
                <a:effectLst/>
                <a:latin typeface="+mn-lt"/>
                <a:ea typeface="+mn-ea"/>
                <a:cs typeface="+mn-cs"/>
              </a:rPr>
              <a:t>capacité d’hybridation. C’est-à-dire  s’il </a:t>
            </a:r>
            <a:r>
              <a:rPr lang="fr-FR" sz="1200" kern="1200" baseline="0" dirty="0" smtClean="0">
                <a:solidFill>
                  <a:schemeClr val="tx1"/>
                </a:solidFill>
                <a:effectLst/>
                <a:latin typeface="+mn-lt"/>
                <a:ea typeface="+mn-ea"/>
                <a:cs typeface="+mn-cs"/>
              </a:rPr>
              <a:t>est </a:t>
            </a:r>
            <a:r>
              <a:rPr lang="fr-CA" sz="1200" kern="1200" baseline="0" dirty="0" smtClean="0">
                <a:solidFill>
                  <a:schemeClr val="tx1"/>
                </a:solidFill>
                <a:effectLst/>
                <a:latin typeface="+mn-lt"/>
                <a:ea typeface="+mn-ea"/>
                <a:cs typeface="+mn-cs"/>
              </a:rPr>
              <a:t>porteur ou pas d’un </a:t>
            </a:r>
            <a:r>
              <a:rPr lang="fr-FR" sz="1200" kern="1200" dirty="0" smtClean="0">
                <a:solidFill>
                  <a:schemeClr val="tx1"/>
                </a:solidFill>
                <a:effectLst/>
                <a:latin typeface="+mn-lt"/>
                <a:ea typeface="+mn-ea"/>
                <a:cs typeface="+mn-cs"/>
              </a:rPr>
              <a:t>potentiel créatif inspiré par les interactions entre les acteurs et les outils du dispositif.</a:t>
            </a:r>
          </a:p>
          <a:p>
            <a:pPr marL="228600" indent="-228600">
              <a:buFont typeface="+mj-lt"/>
              <a:buAutoNum type="arabicPeriod"/>
            </a:pPr>
            <a:r>
              <a:rPr lang="fr-CA" sz="1200" kern="1200" baseline="0" dirty="0" smtClean="0">
                <a:solidFill>
                  <a:schemeClr val="tx1"/>
                </a:solidFill>
                <a:effectLst/>
                <a:latin typeface="+mn-lt"/>
                <a:ea typeface="+mn-ea"/>
                <a:cs typeface="+mn-cs"/>
              </a:rPr>
              <a:t>La notion d’ apprentissage </a:t>
            </a:r>
            <a:r>
              <a:rPr lang="fr-CA" sz="1200" kern="1200" dirty="0" smtClean="0">
                <a:solidFill>
                  <a:schemeClr val="tx1"/>
                </a:solidFill>
                <a:effectLst/>
                <a:latin typeface="+mn-lt"/>
                <a:ea typeface="+mn-ea"/>
                <a:cs typeface="+mn-cs"/>
              </a:rPr>
              <a:t>« au-delà des frontières » de</a:t>
            </a:r>
            <a:r>
              <a:rPr lang="fr-CA" sz="1200" kern="1200" baseline="0" dirty="0" smtClean="0">
                <a:solidFill>
                  <a:schemeClr val="tx1"/>
                </a:solidFill>
                <a:effectLst/>
                <a:latin typeface="+mn-lt"/>
                <a:ea typeface="+mn-ea"/>
                <a:cs typeface="+mn-cs"/>
              </a:rPr>
              <a:t> Charlier et en particulier le concept d’apprentissage expansif d’ </a:t>
            </a:r>
            <a:r>
              <a:rPr lang="fr-CA" sz="1200" kern="1200" baseline="0" dirty="0" err="1" smtClean="0">
                <a:solidFill>
                  <a:schemeClr val="tx1"/>
                </a:solidFill>
                <a:effectLst/>
                <a:latin typeface="+mn-lt"/>
                <a:ea typeface="+mn-ea"/>
                <a:cs typeface="+mn-cs"/>
              </a:rPr>
              <a:t>EngestrÖm</a:t>
            </a:r>
            <a:r>
              <a:rPr lang="fr-CA" sz="1200" kern="1200" baseline="0" dirty="0" smtClean="0">
                <a:solidFill>
                  <a:schemeClr val="tx1"/>
                </a:solidFill>
                <a:effectLst/>
                <a:latin typeface="+mn-lt"/>
                <a:ea typeface="+mn-ea"/>
                <a:cs typeface="+mn-cs"/>
              </a:rPr>
              <a:t> est convoqué pour comprendre les dynamiques évolutives du dispositif.</a:t>
            </a:r>
          </a:p>
          <a:p>
            <a:pPr marL="228600" indent="-228600">
              <a:buFont typeface="+mj-lt"/>
              <a:buAutoNum type="arabicPeriod"/>
            </a:pPr>
            <a:endParaRPr lang="fr-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CA" sz="1200" kern="1200" baseline="0" dirty="0" smtClean="0">
                <a:solidFill>
                  <a:schemeClr val="tx1"/>
                </a:solidFill>
                <a:effectLst/>
                <a:latin typeface="+mn-lt"/>
                <a:ea typeface="+mn-ea"/>
                <a:cs typeface="+mn-cs"/>
              </a:rPr>
              <a:t>En ce qui concerne </a:t>
            </a:r>
            <a:r>
              <a:rPr lang="fr-CA" sz="1200" b="1" kern="1200" baseline="0" dirty="0" smtClean="0">
                <a:solidFill>
                  <a:schemeClr val="tx1"/>
                </a:solidFill>
                <a:effectLst/>
                <a:latin typeface="+mn-lt"/>
                <a:ea typeface="+mn-ea"/>
                <a:cs typeface="+mn-cs"/>
              </a:rPr>
              <a:t>l’analyse des compétences </a:t>
            </a:r>
            <a:r>
              <a:rPr lang="fr-CA" sz="1200" kern="1200" baseline="0" dirty="0" smtClean="0">
                <a:solidFill>
                  <a:schemeClr val="tx1"/>
                </a:solidFill>
                <a:effectLst/>
                <a:latin typeface="+mn-lt"/>
                <a:ea typeface="+mn-ea"/>
                <a:cs typeface="+mn-cs"/>
              </a:rPr>
              <a:t>j’</a:t>
            </a:r>
            <a:r>
              <a:rPr lang="fr-CA" sz="1200" kern="1200" dirty="0" smtClean="0">
                <a:solidFill>
                  <a:schemeClr val="tx1"/>
                </a:solidFill>
                <a:effectLst/>
                <a:latin typeface="+mn-lt"/>
                <a:ea typeface="+mn-ea"/>
                <a:cs typeface="+mn-cs"/>
              </a:rPr>
              <a:t>emprunte</a:t>
            </a:r>
            <a:r>
              <a:rPr lang="fr-CA" sz="1200" kern="1200" baseline="0" dirty="0" smtClean="0">
                <a:solidFill>
                  <a:schemeClr val="tx1"/>
                </a:solidFill>
                <a:effectLst/>
                <a:latin typeface="+mn-lt"/>
                <a:ea typeface="+mn-ea"/>
                <a:cs typeface="+mn-cs"/>
              </a:rPr>
              <a:t> l’argumentaire issu de l’ergonomie- Leplat en particulier -  pour </a:t>
            </a:r>
            <a:r>
              <a:rPr lang="fr-CA" sz="1200" b="1" kern="1200" baseline="0" dirty="0" smtClean="0">
                <a:solidFill>
                  <a:schemeClr val="tx1"/>
                </a:solidFill>
                <a:effectLst/>
                <a:latin typeface="+mn-lt"/>
                <a:ea typeface="+mn-ea"/>
                <a:cs typeface="+mn-cs"/>
              </a:rPr>
              <a:t>les</a:t>
            </a:r>
            <a:r>
              <a:rPr lang="fr-CA" sz="1200" kern="1200" baseline="0" dirty="0" smtClean="0">
                <a:solidFill>
                  <a:schemeClr val="tx1"/>
                </a:solidFill>
                <a:effectLst/>
                <a:latin typeface="+mn-lt"/>
                <a:ea typeface="+mn-ea"/>
                <a:cs typeface="+mn-cs"/>
              </a:rPr>
              <a:t> considérer comme une analyse d’activité de travail. Toutefois, en se distinguant des modèles à dominante cognitiviste, je mobilise la théorie d’activité d’</a:t>
            </a:r>
            <a:r>
              <a:rPr lang="fr-CA" sz="1200" kern="1200" baseline="0" dirty="0" err="1" smtClean="0">
                <a:solidFill>
                  <a:schemeClr val="tx1"/>
                </a:solidFill>
                <a:effectLst/>
                <a:latin typeface="+mn-lt"/>
                <a:ea typeface="+mn-ea"/>
                <a:cs typeface="+mn-cs"/>
              </a:rPr>
              <a:t>EngestrÖm</a:t>
            </a:r>
            <a:r>
              <a:rPr lang="fr-CA" sz="1200" kern="1200" baseline="0" dirty="0" smtClean="0">
                <a:solidFill>
                  <a:schemeClr val="tx1"/>
                </a:solidFill>
                <a:effectLst/>
                <a:latin typeface="+mn-lt"/>
                <a:ea typeface="+mn-ea"/>
                <a:cs typeface="+mn-cs"/>
              </a:rPr>
              <a:t> (1987) pour l’intérêt qu’elle porte aux communautés et aux outils dans un système d’activité. Mais aussi pour les liens conceptuels que cette théorie tisse e</a:t>
            </a:r>
            <a:r>
              <a:rPr lang="fr-FR" sz="1200" kern="1200" dirty="0" err="1" smtClean="0">
                <a:solidFill>
                  <a:schemeClr val="tx1"/>
                </a:solidFill>
                <a:effectLst/>
                <a:latin typeface="+mn-lt"/>
                <a:ea typeface="+mn-ea"/>
                <a:cs typeface="+mn-cs"/>
              </a:rPr>
              <a:t>ntre</a:t>
            </a:r>
            <a:r>
              <a:rPr lang="fr-FR" sz="1200" kern="1200" dirty="0" smtClean="0">
                <a:solidFill>
                  <a:schemeClr val="tx1"/>
                </a:solidFill>
                <a:effectLst/>
                <a:latin typeface="+mn-lt"/>
                <a:ea typeface="+mn-ea"/>
                <a:cs typeface="+mn-cs"/>
              </a:rPr>
              <a:t> l’activité au travail et l’activité d’apprentissage.</a:t>
            </a:r>
            <a:endParaRPr lang="fr-CA" sz="1200" kern="1200" baseline="0" dirty="0" smtClean="0">
              <a:solidFill>
                <a:schemeClr val="tx1"/>
              </a:solidFill>
              <a:effectLst/>
              <a:latin typeface="+mn-lt"/>
              <a:ea typeface="+mn-ea"/>
              <a:cs typeface="+mn-cs"/>
            </a:endParaRPr>
          </a:p>
          <a:p>
            <a:pPr marL="0" indent="0">
              <a:buFont typeface="+mj-lt"/>
              <a:buNone/>
            </a:pPr>
            <a:endParaRPr lang="fr-FR" baseline="0" dirty="0" smtClean="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14</a:t>
            </a:fld>
            <a:endParaRPr lang="fr-FR"/>
          </a:p>
        </p:txBody>
      </p:sp>
    </p:spTree>
    <p:extLst>
      <p:ext uri="{BB962C8B-B14F-4D97-AF65-F5344CB8AC3E}">
        <p14:creationId xmlns:p14="http://schemas.microsoft.com/office/powerpoint/2010/main" val="331496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Quant au développement des</a:t>
            </a:r>
            <a:r>
              <a:rPr lang="fr-FR" baseline="0" dirty="0" smtClean="0"/>
              <a:t> compétences collaboratives</a:t>
            </a:r>
          </a:p>
          <a:p>
            <a:endParaRPr lang="fr-FR" baseline="0" dirty="0" smtClean="0"/>
          </a:p>
          <a:p>
            <a:r>
              <a:rPr lang="fr-FR" baseline="0" dirty="0" smtClean="0"/>
              <a:t>Le dispositif de formation « Animacoop » offre un </a:t>
            </a:r>
            <a:r>
              <a:rPr lang="fr-FR" dirty="0" smtClean="0"/>
              <a:t>contexte propice aux pratiques collaboratives</a:t>
            </a:r>
            <a:r>
              <a:rPr lang="fr-FR" sz="1200" kern="1200" dirty="0" smtClean="0">
                <a:solidFill>
                  <a:schemeClr val="tx1"/>
                </a:solidFill>
                <a:effectLst/>
                <a:latin typeface="+mn-lt"/>
                <a:ea typeface="+mn-ea"/>
                <a:cs typeface="+mn-cs"/>
              </a:rPr>
              <a:t>.</a:t>
            </a:r>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Le développement des </a:t>
            </a:r>
            <a:r>
              <a:rPr lang="fr-FR" sz="1200" kern="1200" dirty="0" smtClean="0">
                <a:solidFill>
                  <a:schemeClr val="tx1"/>
                </a:solidFill>
                <a:effectLst/>
                <a:latin typeface="+mn-lt"/>
                <a:ea typeface="+mn-ea"/>
                <a:cs typeface="+mn-cs"/>
              </a:rPr>
              <a:t>compétences collaboratives s’effectue de manière non formelle </a:t>
            </a:r>
            <a:r>
              <a:rPr lang="fr-FR" sz="1200" kern="1200" baseline="0" dirty="0" smtClean="0">
                <a:solidFill>
                  <a:schemeClr val="tx1"/>
                </a:solidFill>
                <a:effectLst/>
                <a:latin typeface="+mn-lt"/>
                <a:ea typeface="+mn-ea"/>
                <a:cs typeface="+mn-cs"/>
              </a:rPr>
              <a:t>principalement par des activités : groupe de </a:t>
            </a:r>
            <a:r>
              <a:rPr lang="fr-FR" sz="1200" kern="1200" baseline="0" dirty="0" err="1" smtClean="0">
                <a:solidFill>
                  <a:schemeClr val="tx1"/>
                </a:solidFill>
                <a:effectLst/>
                <a:latin typeface="+mn-lt"/>
                <a:ea typeface="+mn-ea"/>
                <a:cs typeface="+mn-cs"/>
              </a:rPr>
              <a:t>co-developpement</a:t>
            </a:r>
            <a:r>
              <a:rPr lang="fr-FR" sz="1200" kern="1200" baseline="0" dirty="0" smtClean="0">
                <a:solidFill>
                  <a:schemeClr val="tx1"/>
                </a:solidFill>
                <a:effectLst/>
                <a:latin typeface="+mn-lt"/>
                <a:ea typeface="+mn-ea"/>
                <a:cs typeface="+mn-cs"/>
              </a:rPr>
              <a:t>  ou co-production collective d’une ressource. Ces compétences concernent l’animation et la mise en œuvre du processus collaboratif plus que les attitudes collaboratives.</a:t>
            </a:r>
          </a:p>
          <a:p>
            <a:endParaRPr lang="fr-FR" baseline="0" dirty="0" smtClean="0"/>
          </a:p>
          <a:p>
            <a:r>
              <a:rPr lang="fr-FR" baseline="0" dirty="0" smtClean="0"/>
              <a:t>L’analyse articulée de trois approches permet d’expliquer la pertinence du dispositif .</a:t>
            </a:r>
          </a:p>
          <a:p>
            <a:r>
              <a:rPr lang="fr-FR" b="1" baseline="0" dirty="0" smtClean="0"/>
              <a:t>En premier</a:t>
            </a:r>
            <a:r>
              <a:rPr lang="fr-FR" baseline="0" dirty="0" smtClean="0"/>
              <a:t>, l’approche ternaire valide une cohérence interne for</a:t>
            </a:r>
            <a:r>
              <a:rPr lang="fr-FR" dirty="0" smtClean="0"/>
              <a:t>te. Le modèle</a:t>
            </a:r>
            <a:r>
              <a:rPr lang="fr-FR" baseline="0" dirty="0" smtClean="0"/>
              <a:t> d’</a:t>
            </a:r>
            <a:r>
              <a:rPr lang="fr-FR" dirty="0" smtClean="0"/>
              <a:t>Albero (2010) permet </a:t>
            </a:r>
            <a:r>
              <a:rPr lang="fr-FR" baseline="0" dirty="0" smtClean="0"/>
              <a:t>d’établir un lien entre les dimensions du idéel, du fonctionnel de référence et du vécu des acteurs dans les principaux </a:t>
            </a:r>
            <a:r>
              <a:rPr lang="fr-FR" b="1" baseline="0" dirty="0" smtClean="0"/>
              <a:t>axes identitaires d’Animacoop</a:t>
            </a:r>
            <a:r>
              <a:rPr lang="fr-FR" baseline="0" dirty="0" smtClean="0"/>
              <a:t>.</a:t>
            </a:r>
          </a:p>
          <a:p>
            <a:pPr marL="0" indent="0">
              <a:buNone/>
            </a:pPr>
            <a:endParaRPr lang="fr-FR" baseline="0" dirty="0" smtClean="0"/>
          </a:p>
          <a:p>
            <a:pPr marL="0" indent="0">
              <a:buNone/>
            </a:pPr>
            <a:r>
              <a:rPr lang="fr-FR" baseline="0" dirty="0" smtClean="0"/>
              <a:t>En deuxième, le modèle d’</a:t>
            </a:r>
            <a:r>
              <a:rPr lang="fr-FR" baseline="0" dirty="0" err="1" smtClean="0"/>
              <a:t>Engestrome</a:t>
            </a:r>
            <a:r>
              <a:rPr lang="fr-FR" baseline="0" dirty="0" smtClean="0"/>
              <a:t> , et en particulier le principe de contradictions permet de décrire le potentiel du programme Animacoop dans la création de nouveaux systèmes d’activités connectés au programme de base. Ce sont par exemple : </a:t>
            </a:r>
            <a:r>
              <a:rPr lang="fr-FR" sz="1200" kern="1200" dirty="0" smtClean="0">
                <a:solidFill>
                  <a:schemeClr val="tx1"/>
                </a:solidFill>
                <a:effectLst/>
                <a:latin typeface="+mn-lt"/>
                <a:ea typeface="+mn-ea"/>
                <a:cs typeface="+mn-cs"/>
              </a:rPr>
              <a:t>la construction d’un réseau des apprenants Animacoop ou la création d’un groupe de formateurs qui</a:t>
            </a:r>
            <a:r>
              <a:rPr lang="fr-FR" sz="1200" kern="1200" baseline="0" dirty="0" smtClean="0">
                <a:solidFill>
                  <a:schemeClr val="tx1"/>
                </a:solidFill>
                <a:effectLst/>
                <a:latin typeface="+mn-lt"/>
                <a:ea typeface="+mn-ea"/>
                <a:cs typeface="+mn-cs"/>
              </a:rPr>
              <a:t> assurent à leur tour les formations</a:t>
            </a:r>
            <a:r>
              <a:rPr lang="fr-FR" sz="1200" kern="1200" dirty="0" smtClean="0">
                <a:solidFill>
                  <a:schemeClr val="tx1"/>
                </a:solidFill>
                <a:effectLst/>
                <a:latin typeface="+mn-lt"/>
                <a:ea typeface="+mn-ea"/>
                <a:cs typeface="+mn-cs"/>
              </a:rPr>
              <a:t>.</a:t>
            </a:r>
          </a:p>
          <a:p>
            <a:pPr marL="0" indent="0">
              <a:buNone/>
            </a:pPr>
            <a:endParaRPr lang="fr-FR" sz="1200" kern="1200" baseline="0" dirty="0" smtClean="0">
              <a:solidFill>
                <a:schemeClr val="tx1"/>
              </a:solidFill>
              <a:effectLst/>
              <a:latin typeface="+mn-lt"/>
              <a:ea typeface="+mn-ea"/>
              <a:cs typeface="+mn-cs"/>
            </a:endParaRPr>
          </a:p>
          <a:p>
            <a:pPr marL="0" indent="0">
              <a:buNone/>
            </a:pPr>
            <a:r>
              <a:rPr lang="fr-FR" baseline="0" dirty="0" smtClean="0"/>
              <a:t>En troisième, le modèle </a:t>
            </a:r>
            <a:r>
              <a:rPr lang="fr-FR" sz="1200" kern="1200" dirty="0" smtClean="0">
                <a:solidFill>
                  <a:schemeClr val="tx1"/>
                </a:solidFill>
                <a:effectLst/>
                <a:latin typeface="+mn-lt"/>
                <a:ea typeface="+mn-ea"/>
                <a:cs typeface="+mn-cs"/>
              </a:rPr>
              <a:t>de l’affordance socioculturelle des objets techniques  permet de détecter le </a:t>
            </a:r>
            <a:r>
              <a:rPr lang="fr-FR" sz="1200" kern="1200" baseline="0" dirty="0" smtClean="0">
                <a:solidFill>
                  <a:schemeClr val="tx1"/>
                </a:solidFill>
                <a:effectLst/>
                <a:latin typeface="+mn-lt"/>
                <a:ea typeface="+mn-ea"/>
                <a:cs typeface="+mn-cs"/>
              </a:rPr>
              <a:t>potentiel d’hybridation du dispositif Animacoop. Le raisonnement est le suivant : puisque les usages réels des outils phare de ce dispositif :  « </a:t>
            </a:r>
            <a:r>
              <a:rPr lang="fr-FR" sz="1200" kern="1200" baseline="0" dirty="0" err="1" smtClean="0">
                <a:solidFill>
                  <a:schemeClr val="tx1"/>
                </a:solidFill>
                <a:effectLst/>
                <a:latin typeface="+mn-lt"/>
                <a:ea typeface="+mn-ea"/>
                <a:cs typeface="+mn-cs"/>
              </a:rPr>
              <a:t>Yes</a:t>
            </a:r>
            <a:r>
              <a:rPr lang="fr-FR" sz="1200" kern="1200" baseline="0" dirty="0" smtClean="0">
                <a:solidFill>
                  <a:schemeClr val="tx1"/>
                </a:solidFill>
                <a:effectLst/>
                <a:latin typeface="+mn-lt"/>
                <a:ea typeface="+mn-ea"/>
                <a:cs typeface="+mn-cs"/>
              </a:rPr>
              <a:t> Wiki et Carte heuristique dépassent les usages intentionnels, cela </a:t>
            </a:r>
            <a:r>
              <a:rPr lang="fr-FR" sz="1200" b="1" kern="1200" baseline="0" dirty="0" smtClean="0">
                <a:solidFill>
                  <a:schemeClr val="tx1"/>
                </a:solidFill>
                <a:effectLst/>
                <a:latin typeface="+mn-lt"/>
                <a:ea typeface="+mn-ea"/>
                <a:cs typeface="+mn-cs"/>
              </a:rPr>
              <a:t>laisse penser </a:t>
            </a:r>
            <a:r>
              <a:rPr lang="fr-FR" sz="1200" kern="1200" baseline="0" dirty="0" smtClean="0">
                <a:solidFill>
                  <a:schemeClr val="tx1"/>
                </a:solidFill>
                <a:effectLst/>
                <a:latin typeface="+mn-lt"/>
                <a:ea typeface="+mn-ea"/>
                <a:cs typeface="+mn-cs"/>
              </a:rPr>
              <a:t>qu’ils jouent un rôle important dans la </a:t>
            </a:r>
            <a:r>
              <a:rPr lang="fr-FR" baseline="0" dirty="0" smtClean="0"/>
              <a:t>dynamique expansive de </a:t>
            </a:r>
            <a:r>
              <a:rPr lang="fr-FR" baseline="0" dirty="0" err="1" smtClean="0"/>
              <a:t>re-configuration</a:t>
            </a:r>
            <a:r>
              <a:rPr lang="fr-FR" baseline="0" dirty="0" smtClean="0"/>
              <a:t> évoquée précédemment. Toutefois ce point </a:t>
            </a:r>
            <a:r>
              <a:rPr lang="fr-FR" sz="1200" kern="1200" dirty="0" smtClean="0">
                <a:solidFill>
                  <a:schemeClr val="tx1"/>
                </a:solidFill>
                <a:effectLst/>
                <a:latin typeface="+mn-lt"/>
                <a:ea typeface="+mn-ea"/>
                <a:cs typeface="+mn-cs"/>
              </a:rPr>
              <a:t>n’a pas pu être pleinement</a:t>
            </a:r>
            <a:r>
              <a:rPr lang="fr-FR" sz="1200" kern="1200" baseline="0" dirty="0" smtClean="0">
                <a:solidFill>
                  <a:schemeClr val="tx1"/>
                </a:solidFill>
                <a:effectLst/>
                <a:latin typeface="+mn-lt"/>
                <a:ea typeface="+mn-ea"/>
                <a:cs typeface="+mn-cs"/>
              </a:rPr>
              <a:t> exploité dans cette étude. </a:t>
            </a:r>
          </a:p>
          <a:p>
            <a:pPr marL="0" indent="0">
              <a:buNone/>
            </a:pPr>
            <a:r>
              <a:rPr lang="fr-FR" sz="1200" kern="1200" baseline="0" dirty="0" smtClean="0">
                <a:solidFill>
                  <a:schemeClr val="tx1"/>
                </a:solidFill>
                <a:effectLst/>
                <a:latin typeface="+mn-lt"/>
                <a:ea typeface="+mn-ea"/>
                <a:cs typeface="+mn-cs"/>
              </a:rPr>
              <a:t>ET …. De nombreuses</a:t>
            </a:r>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16</a:t>
            </a:fld>
            <a:endParaRPr lang="fr-FR"/>
          </a:p>
        </p:txBody>
      </p:sp>
    </p:spTree>
    <p:extLst>
      <p:ext uri="{BB962C8B-B14F-4D97-AF65-F5344CB8AC3E}">
        <p14:creationId xmlns:p14="http://schemas.microsoft.com/office/powerpoint/2010/main" val="32849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17</a:t>
            </a:fld>
            <a:endParaRPr lang="fr-FR"/>
          </a:p>
        </p:txBody>
      </p:sp>
    </p:spTree>
    <p:extLst>
      <p:ext uri="{BB962C8B-B14F-4D97-AF65-F5344CB8AC3E}">
        <p14:creationId xmlns:p14="http://schemas.microsoft.com/office/powerpoint/2010/main" val="271616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Voici le plan de ma présentation : </a:t>
            </a:r>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2</a:t>
            </a:fld>
            <a:endParaRPr lang="fr-FR"/>
          </a:p>
        </p:txBody>
      </p:sp>
    </p:spTree>
    <p:extLst>
      <p:ext uri="{BB962C8B-B14F-4D97-AF65-F5344CB8AC3E}">
        <p14:creationId xmlns:p14="http://schemas.microsoft.com/office/powerpoint/2010/main" val="84823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notion de compétence est un objet social complexe, voire controversé, dans le champ de la recherche et plus particulièrement en sciences de l’éducation.</a:t>
            </a:r>
          </a:p>
          <a:p>
            <a:r>
              <a:rPr lang="fr-FR" sz="1200" kern="1200" dirty="0" smtClean="0">
                <a:solidFill>
                  <a:schemeClr val="tx1"/>
                </a:solidFill>
                <a:effectLst/>
                <a:latin typeface="+mn-lt"/>
                <a:ea typeface="+mn-ea"/>
                <a:cs typeface="+mn-cs"/>
              </a:rPr>
              <a:t>Il en est de même quant à la notion de collaboration qui, malgré plusieurs essais de clarification reste polysémique et floue. Regrouper ces deux notions en un objet de recherche rend l’expression « compétences collaboratives » particulièrement polysémique.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a:t>
            </a:r>
            <a:r>
              <a:rPr lang="fr-FR" sz="1200" kern="1200" baseline="0" dirty="0" smtClean="0">
                <a:solidFill>
                  <a:schemeClr val="tx1"/>
                </a:solidFill>
                <a:effectLst/>
                <a:latin typeface="+mn-lt"/>
                <a:ea typeface="+mn-ea"/>
                <a:cs typeface="+mn-cs"/>
              </a:rPr>
              <a:t> regardons, dans quel contexte cette notion apparait ?</a:t>
            </a:r>
            <a:endParaRPr lang="fr-FR" sz="1200" kern="1200" dirty="0" smtClean="0">
              <a:solidFill>
                <a:schemeClr val="tx1"/>
              </a:solidFill>
              <a:effectLst/>
              <a:latin typeface="+mn-lt"/>
              <a:ea typeface="+mn-ea"/>
              <a:cs typeface="+mn-cs"/>
            </a:endParaRPr>
          </a:p>
          <a:p>
            <a:endParaRPr lang="fr-FR" i="0" baseline="0" dirty="0" smtClean="0"/>
          </a:p>
          <a:p>
            <a:r>
              <a:rPr lang="fr-FR" i="0" baseline="0" dirty="0" smtClean="0"/>
              <a:t>Nous vivons l’époque où les usages des outils numériques et l’avènement des réseaux entrainent une profonde transformation de la société.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transformations sociales ont mis en avant la notion de collaboration, qu’il s’agisse d’une modalité de travail collaborative en réseau ou de nouveaux modes de production de l’information </a:t>
            </a:r>
            <a:r>
              <a:rPr lang="fr-FR" sz="1200" i="1" kern="1200" dirty="0" err="1" smtClean="0">
                <a:solidFill>
                  <a:schemeClr val="tx1"/>
                </a:solidFill>
                <a:effectLst/>
                <a:latin typeface="+mn-lt"/>
                <a:ea typeface="+mn-ea"/>
                <a:cs typeface="+mn-cs"/>
              </a:rPr>
              <a:t>peer</a:t>
            </a:r>
            <a:r>
              <a:rPr lang="fr-FR" sz="1200" i="1"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to-peer</a:t>
            </a:r>
            <a:r>
              <a:rPr lang="fr-FR" sz="1200" kern="1200" dirty="0" smtClean="0">
                <a:solidFill>
                  <a:schemeClr val="tx1"/>
                </a:solidFill>
                <a:effectLst/>
                <a:latin typeface="+mn-lt"/>
                <a:ea typeface="+mn-ea"/>
                <a:cs typeface="+mn-cs"/>
              </a:rPr>
              <a:t>. Dans le monde du travail, les projets collaboratifs sont souvent associés à une promesse d’efficience, d’innovation et de bien-être au travail. L’on retrouve également cette promesse dans les modèles en disruption de l’économie collaborative ou de la production de communs informationnels.</a:t>
            </a:r>
          </a:p>
          <a:p>
            <a:r>
              <a:rPr lang="fr-FR" i="0" baseline="0" dirty="0" smtClean="0"/>
              <a:t>Témoins de cette mutation, de nombreux référentiels internationaux, placent les compétences collaboratives au premier rang de celles attendues pour le 21 siècle, c’est le cas des </a:t>
            </a:r>
            <a:r>
              <a:rPr lang="fr-FR" i="0" baseline="0" dirty="0" err="1" smtClean="0"/>
              <a:t>reférenciels</a:t>
            </a:r>
            <a:r>
              <a:rPr lang="fr-FR" i="0" baseline="0" dirty="0" smtClean="0"/>
              <a:t> de OCDE ou UNESCO.  C’est aussi cas du document cadre de Union européenne, bien que la place de ces compétences est plus floue : </a:t>
            </a:r>
            <a:r>
              <a:rPr lang="fr-FR" sz="1200" kern="1200" dirty="0" smtClean="0">
                <a:solidFill>
                  <a:schemeClr val="tx1"/>
                </a:solidFill>
                <a:effectLst/>
                <a:latin typeface="+mn-lt"/>
                <a:ea typeface="+mn-ea"/>
                <a:cs typeface="+mn-cs"/>
              </a:rPr>
              <a:t>Elle est désignée en termes d’« attitude à collaborer » au sein des compétences sociales, et en termes de « connaissances à acquérir » nécessaires à l’échange d’informations et à la collaboration en réseau au sein de la compétence numérique, ou encore, en termes d’« aptitude à travailler en collaboration dans des équipes » pour la compétence clé de « l’esprit d’initiative et d’entreprise » </a:t>
            </a:r>
          </a:p>
          <a:p>
            <a:endParaRPr lang="fr-FR" sz="1200" b="1" i="0" kern="1200" baseline="0" dirty="0" smtClean="0">
              <a:solidFill>
                <a:schemeClr val="tx1"/>
              </a:solidFill>
              <a:effectLst/>
              <a:latin typeface="+mn-lt"/>
              <a:ea typeface="+mn-ea"/>
              <a:cs typeface="+mn-cs"/>
            </a:endParaRPr>
          </a:p>
          <a:p>
            <a:r>
              <a:rPr lang="fr-FR" b="1" i="0" baseline="0" dirty="0" smtClean="0"/>
              <a:t>En </a:t>
            </a:r>
            <a:r>
              <a:rPr lang="fr-FR" b="1" i="0" baseline="0" dirty="0" err="1" smtClean="0"/>
              <a:t>meme</a:t>
            </a:r>
            <a:r>
              <a:rPr lang="fr-FR" b="1" i="0" baseline="0" dirty="0" smtClean="0"/>
              <a:t> temps; </a:t>
            </a:r>
            <a:r>
              <a:rPr lang="fr-FR" i="0" baseline="0" dirty="0" smtClean="0"/>
              <a:t>la formation aux pratiques collaboratives est aujourd'hui peu présente dans la formation initiale et continue.</a:t>
            </a:r>
          </a:p>
          <a:p>
            <a:r>
              <a:rPr lang="fr-FR" i="0" baseline="0" dirty="0" smtClean="0"/>
              <a:t>On constate que </a:t>
            </a:r>
            <a:r>
              <a:rPr lang="fr-FR" sz="1200" kern="1200" dirty="0" smtClean="0">
                <a:solidFill>
                  <a:schemeClr val="tx1"/>
                </a:solidFill>
                <a:effectLst/>
                <a:latin typeface="+mn-lt"/>
                <a:ea typeface="+mn-ea"/>
                <a:cs typeface="+mn-cs"/>
              </a:rPr>
              <a:t>Dans la formation professionnelle, la formation à la collaboration s’apparente à </a:t>
            </a:r>
            <a:r>
              <a:rPr lang="fr-FR" sz="1200" kern="1200" baseline="0" dirty="0" smtClean="0">
                <a:solidFill>
                  <a:schemeClr val="tx1"/>
                </a:solidFill>
                <a:effectLst/>
                <a:latin typeface="+mn-lt"/>
                <a:ea typeface="+mn-ea"/>
                <a:cs typeface="+mn-cs"/>
              </a:rPr>
              <a:t>l’usage des outils numériques dits « collaboratifs »</a:t>
            </a:r>
            <a:endParaRPr lang="fr-FR" sz="1200" kern="1200" dirty="0" smtClean="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Dans les formations professionnelles universitaires la notion de collaboration s’associe </a:t>
            </a:r>
            <a:r>
              <a:rPr lang="fr-FR" sz="1200" i="0" kern="1200" baseline="0" dirty="0" err="1" smtClean="0">
                <a:solidFill>
                  <a:schemeClr val="tx1"/>
                </a:solidFill>
                <a:effectLst/>
                <a:latin typeface="+mn-lt"/>
                <a:ea typeface="+mn-ea"/>
                <a:cs typeface="+mn-cs"/>
              </a:rPr>
              <a:t>plutot</a:t>
            </a:r>
            <a:r>
              <a:rPr lang="fr-FR" sz="1200" i="0" kern="1200" baseline="0" dirty="0" smtClean="0">
                <a:solidFill>
                  <a:schemeClr val="tx1"/>
                </a:solidFill>
                <a:effectLst/>
                <a:latin typeface="+mn-lt"/>
                <a:ea typeface="+mn-ea"/>
                <a:cs typeface="+mn-cs"/>
              </a:rPr>
              <a:t> aux compétences numériques. </a:t>
            </a:r>
          </a:p>
          <a:p>
            <a:r>
              <a:rPr lang="fr-FR" sz="1200" i="0" kern="1200" baseline="0" dirty="0" smtClean="0">
                <a:solidFill>
                  <a:schemeClr val="tx1"/>
                </a:solidFill>
                <a:effectLst/>
                <a:latin typeface="+mn-lt"/>
                <a:ea typeface="+mn-ea"/>
                <a:cs typeface="+mn-cs"/>
              </a:rPr>
              <a:t>En revanche la notion des compétences collaboratives est absente dans ces offres. </a:t>
            </a:r>
          </a:p>
          <a:p>
            <a:r>
              <a:rPr lang="fr-FR" sz="1200" i="0" kern="1200" baseline="0" dirty="0" smtClean="0">
                <a:solidFill>
                  <a:schemeClr val="tx1"/>
                </a:solidFill>
                <a:effectLst/>
                <a:latin typeface="+mn-lt"/>
                <a:ea typeface="+mn-ea"/>
                <a:cs typeface="+mn-cs"/>
              </a:rPr>
              <a:t>C</a:t>
            </a:r>
            <a:r>
              <a:rPr lang="fr-FR" i="0" baseline="0" dirty="0" smtClean="0"/>
              <a:t>e paradoxe questionne :  </a:t>
            </a:r>
          </a:p>
          <a:p>
            <a:pPr marL="171450" indent="-171450">
              <a:buFont typeface="Arial" panose="020B0604020202020204" pitchFamily="34" charset="0"/>
              <a:buChar char="•"/>
            </a:pPr>
            <a:r>
              <a:rPr lang="fr-FR" i="0" baseline="0" dirty="0" smtClean="0"/>
              <a:t>C</a:t>
            </a:r>
            <a:r>
              <a:rPr lang="fr-FR" dirty="0" smtClean="0"/>
              <a:t>omment peut-on comprendre cette absence des compétences collaboratives en formation</a:t>
            </a:r>
            <a:r>
              <a:rPr lang="fr-FR" baseline="0" dirty="0" smtClean="0"/>
              <a:t> </a:t>
            </a:r>
            <a:r>
              <a:rPr lang="fr-FR" dirty="0" smtClean="0"/>
              <a:t> ? </a:t>
            </a:r>
          </a:p>
          <a:p>
            <a:pPr marL="171450" indent="-171450">
              <a:buFont typeface="Arial" panose="020B0604020202020204" pitchFamily="34" charset="0"/>
              <a:buChar char="•"/>
            </a:pPr>
            <a:r>
              <a:rPr lang="fr-FR" dirty="0" smtClean="0"/>
              <a:t>Et surtout quelle</a:t>
            </a:r>
            <a:r>
              <a:rPr lang="fr-FR" baseline="0" dirty="0" smtClean="0"/>
              <a:t> est la </a:t>
            </a:r>
            <a:r>
              <a:rPr lang="fr-FR" dirty="0" smtClean="0"/>
              <a:t>nature de ces compétences collaboratives qui se confondent</a:t>
            </a:r>
            <a:r>
              <a:rPr lang="fr-FR" baseline="0" dirty="0" smtClean="0"/>
              <a:t> encore maintenant avec les compétences sociales et les compétences numériques ?</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3</a:t>
            </a:fld>
            <a:endParaRPr lang="fr-FR"/>
          </a:p>
        </p:txBody>
      </p:sp>
    </p:spTree>
    <p:extLst>
      <p:ext uri="{BB962C8B-B14F-4D97-AF65-F5344CB8AC3E}">
        <p14:creationId xmlns:p14="http://schemas.microsoft.com/office/powerpoint/2010/main" val="214940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l’ambiguïté</a:t>
            </a:r>
            <a:r>
              <a:rPr lang="fr-FR" baseline="0" dirty="0" smtClean="0"/>
              <a:t> des termes « coopération /collaboration » </a:t>
            </a:r>
            <a:r>
              <a:rPr lang="fr-FR" sz="1200" kern="1200" dirty="0" smtClean="0">
                <a:solidFill>
                  <a:schemeClr val="tx1"/>
                </a:solidFill>
                <a:effectLst/>
                <a:latin typeface="+mn-lt"/>
                <a:ea typeface="+mn-ea"/>
                <a:cs typeface="+mn-cs"/>
              </a:rPr>
              <a:t>je privilégie le terme « collaboratif » en s'appuyant sur la distinction établie par Henri et </a:t>
            </a:r>
            <a:r>
              <a:rPr lang="fr-FR" sz="1200" kern="1200" dirty="0" err="1" smtClean="0">
                <a:solidFill>
                  <a:schemeClr val="tx1"/>
                </a:solidFill>
                <a:effectLst/>
                <a:latin typeface="+mn-lt"/>
                <a:ea typeface="+mn-ea"/>
                <a:cs typeface="+mn-cs"/>
              </a:rPr>
              <a:t>Lundgren</a:t>
            </a:r>
            <a:r>
              <a:rPr lang="fr-FR" sz="1200" kern="1200" dirty="0" smtClean="0">
                <a:solidFill>
                  <a:schemeClr val="tx1"/>
                </a:solidFill>
                <a:effectLst/>
                <a:latin typeface="+mn-lt"/>
                <a:ea typeface="+mn-ea"/>
                <a:cs typeface="+mn-cs"/>
              </a:rPr>
              <a:t>-Cayrol (2001), Je considère que la « collaboration » offre des rapports plus égalitaires et plus démocratiques que la « coopération » qui, elle, se focalise par le partage des tâches . </a:t>
            </a:r>
          </a:p>
          <a:p>
            <a:r>
              <a:rPr lang="fr-FR" sz="1200" kern="1200" dirty="0" smtClean="0">
                <a:solidFill>
                  <a:schemeClr val="tx1"/>
                </a:solidFill>
                <a:effectLst/>
                <a:latin typeface="+mn-lt"/>
                <a:ea typeface="+mn-ea"/>
                <a:cs typeface="+mn-cs"/>
              </a:rPr>
              <a:t>Néanmoins, sachant que les</a:t>
            </a:r>
            <a:r>
              <a:rPr lang="fr-FR" sz="1200" kern="1200" baseline="0" dirty="0" smtClean="0">
                <a:solidFill>
                  <a:schemeClr val="tx1"/>
                </a:solidFill>
                <a:effectLst/>
                <a:latin typeface="+mn-lt"/>
                <a:ea typeface="+mn-ea"/>
                <a:cs typeface="+mn-cs"/>
              </a:rPr>
              <a:t> définitions sont utilisées encore de manière interchangeable et dépendent du soubassement culturelles des personnes utilisant ces termes, </a:t>
            </a:r>
            <a:r>
              <a:rPr lang="fr-FR" sz="1200" kern="1200" dirty="0" smtClean="0">
                <a:solidFill>
                  <a:schemeClr val="tx1"/>
                </a:solidFill>
                <a:effectLst/>
                <a:latin typeface="+mn-lt"/>
                <a:ea typeface="+mn-ea"/>
                <a:cs typeface="+mn-cs"/>
              </a:rPr>
              <a:t>je</a:t>
            </a:r>
            <a:r>
              <a:rPr lang="fr-FR" sz="1200" kern="1200" baseline="0" dirty="0" smtClean="0">
                <a:solidFill>
                  <a:schemeClr val="tx1"/>
                </a:solidFill>
                <a:effectLst/>
                <a:latin typeface="+mn-lt"/>
                <a:ea typeface="+mn-ea"/>
                <a:cs typeface="+mn-cs"/>
              </a:rPr>
              <a:t> partage un point de vue de </a:t>
            </a:r>
            <a:r>
              <a:rPr lang="fr-FR" sz="1200" kern="1200" dirty="0" err="1" smtClean="0">
                <a:solidFill>
                  <a:schemeClr val="tx1"/>
                </a:solidFill>
                <a:effectLst/>
                <a:latin typeface="+mn-lt"/>
                <a:ea typeface="+mn-ea"/>
                <a:cs typeface="+mn-cs"/>
              </a:rPr>
              <a:t>Corriveau</a:t>
            </a:r>
            <a:r>
              <a:rPr lang="fr-FR" sz="1200" kern="1200" dirty="0" smtClean="0">
                <a:solidFill>
                  <a:schemeClr val="tx1"/>
                </a:solidFill>
                <a:effectLst/>
                <a:latin typeface="+mn-lt"/>
                <a:ea typeface="+mn-ea"/>
                <a:cs typeface="+mn-cs"/>
              </a:rPr>
              <a:t> (2010), </a:t>
            </a:r>
            <a:r>
              <a:rPr lang="fr-FR" sz="1200" kern="1200" baseline="0" dirty="0" smtClean="0">
                <a:solidFill>
                  <a:schemeClr val="tx1"/>
                </a:solidFill>
                <a:effectLst/>
                <a:latin typeface="+mn-lt"/>
                <a:ea typeface="+mn-ea"/>
                <a:cs typeface="+mn-cs"/>
              </a:rPr>
              <a:t>qui propose de dépasser cette controverse. Le terme « travailler ensemble » dans certaine condition peut être une solution de simplification. Ces conditions seraient :</a:t>
            </a:r>
            <a:endParaRPr lang="fr-FR" dirty="0" smtClean="0"/>
          </a:p>
          <a:p>
            <a:pPr lvl="1"/>
            <a:r>
              <a:rPr lang="fr-FR" dirty="0" smtClean="0">
                <a:solidFill>
                  <a:schemeClr val="accent1">
                    <a:lumMod val="75000"/>
                  </a:schemeClr>
                </a:solidFill>
              </a:rPr>
              <a:t>engagement à un objectif commun, </a:t>
            </a:r>
          </a:p>
          <a:p>
            <a:pPr lvl="1"/>
            <a:r>
              <a:rPr lang="fr-FR" dirty="0" smtClean="0">
                <a:solidFill>
                  <a:schemeClr val="accent1">
                    <a:lumMod val="75000"/>
                  </a:schemeClr>
                </a:solidFill>
              </a:rPr>
              <a:t>une attention particulière aux compétences de communication, </a:t>
            </a:r>
          </a:p>
          <a:p>
            <a:pPr lvl="1"/>
            <a:r>
              <a:rPr lang="fr-FR" dirty="0" smtClean="0">
                <a:solidFill>
                  <a:schemeClr val="accent1">
                    <a:lumMod val="75000"/>
                  </a:schemeClr>
                </a:solidFill>
              </a:rPr>
              <a:t>un  maintien de la parité à travers des interactions. </a:t>
            </a:r>
          </a:p>
          <a:p>
            <a:pPr lvl="1"/>
            <a:r>
              <a:rPr lang="fr-FR" dirty="0" smtClean="0">
                <a:solidFill>
                  <a:schemeClr val="accent1">
                    <a:lumMod val="75000"/>
                  </a:schemeClr>
                </a:solidFill>
              </a:rPr>
              <a:t>une compréhension de son potentiel et des pièges du fonctionnement commun, </a:t>
            </a:r>
          </a:p>
          <a:p>
            <a:pPr lvl="1"/>
            <a:r>
              <a:rPr lang="fr-FR" dirty="0" smtClean="0">
                <a:solidFill>
                  <a:schemeClr val="accent1">
                    <a:lumMod val="75000"/>
                  </a:schemeClr>
                </a:solidFill>
              </a:rPr>
              <a:t>une utilisation délibérée des connaissances et des compétences appropriées. (</a:t>
            </a:r>
            <a:r>
              <a:rPr lang="fr-FR" dirty="0" err="1" smtClean="0">
                <a:solidFill>
                  <a:schemeClr val="accent1">
                    <a:lumMod val="75000"/>
                  </a:schemeClr>
                </a:solidFill>
              </a:rPr>
              <a:t>Friend</a:t>
            </a:r>
            <a:r>
              <a:rPr lang="fr-FR" dirty="0" smtClean="0">
                <a:solidFill>
                  <a:schemeClr val="accent1">
                    <a:lumMod val="75000"/>
                  </a:schemeClr>
                </a:solidFill>
              </a:rPr>
              <a:t>, 2000)</a:t>
            </a:r>
          </a:p>
          <a:p>
            <a:pPr lvl="1"/>
            <a:endParaRPr lang="fr-FR" dirty="0" smtClean="0">
              <a:solidFill>
                <a:schemeClr val="accent1">
                  <a:lumMod val="75000"/>
                </a:schemeClr>
              </a:solidFill>
            </a:endParaRPr>
          </a:p>
          <a:p>
            <a:pPr lvl="1"/>
            <a:r>
              <a:rPr lang="fr-FR" dirty="0" smtClean="0">
                <a:solidFill>
                  <a:schemeClr val="accent1">
                    <a:lumMod val="75000"/>
                  </a:schemeClr>
                </a:solidFill>
              </a:rPr>
              <a:t>La définition que j’utilise pour définir les compétences collaborative est emprunté</a:t>
            </a:r>
            <a:r>
              <a:rPr lang="fr-FR" baseline="0" dirty="0" smtClean="0">
                <a:solidFill>
                  <a:schemeClr val="accent1">
                    <a:lumMod val="75000"/>
                  </a:schemeClr>
                </a:solidFill>
              </a:rPr>
              <a:t>e de </a:t>
            </a:r>
            <a:r>
              <a:rPr lang="fr-FR" baseline="0" dirty="0" err="1" smtClean="0">
                <a:solidFill>
                  <a:schemeClr val="accent1">
                    <a:lumMod val="75000"/>
                  </a:schemeClr>
                </a:solidFill>
              </a:rPr>
              <a:t>Dejours</a:t>
            </a:r>
            <a:r>
              <a:rPr lang="fr-FR" baseline="0" dirty="0" smtClean="0">
                <a:solidFill>
                  <a:schemeClr val="accent1">
                    <a:lumMod val="75000"/>
                  </a:schemeClr>
                </a:solidFill>
              </a:rPr>
              <a:t> (</a:t>
            </a:r>
            <a:r>
              <a:rPr lang="fr-FR" sz="1200" kern="1200" dirty="0" smtClean="0">
                <a:solidFill>
                  <a:schemeClr val="tx1"/>
                </a:solidFill>
                <a:effectLst/>
                <a:latin typeface="+mn-lt"/>
                <a:ea typeface="+mn-ea"/>
                <a:cs typeface="+mn-cs"/>
              </a:rPr>
              <a:t>1993) ).</a:t>
            </a:r>
            <a:r>
              <a:rPr lang="fr-FR" sz="1200" kern="1200" baseline="0" dirty="0" smtClean="0">
                <a:solidFill>
                  <a:schemeClr val="tx1"/>
                </a:solidFill>
                <a:effectLst/>
                <a:latin typeface="+mn-lt"/>
                <a:ea typeface="+mn-ea"/>
                <a:cs typeface="+mn-cs"/>
              </a:rPr>
              <a:t> Car elle rende compte de la complexité de paramètres à prendre en compte : qui peuvent être </a:t>
            </a:r>
            <a:r>
              <a:rPr lang="fr-FR" sz="1200" kern="1200" dirty="0" smtClean="0">
                <a:solidFill>
                  <a:schemeClr val="tx1"/>
                </a:solidFill>
                <a:effectLst/>
                <a:latin typeface="+mn-lt"/>
                <a:ea typeface="+mn-ea"/>
                <a:cs typeface="+mn-cs"/>
              </a:rPr>
              <a:t>individuels, interpersonnels, organisationnels et environnementaux.</a:t>
            </a:r>
          </a:p>
          <a:p>
            <a:pPr lvl="1"/>
            <a:r>
              <a:rPr lang="fr-FR" sz="1200" kern="1200" dirty="0" smtClean="0">
                <a:solidFill>
                  <a:schemeClr val="tx1"/>
                </a:solidFill>
                <a:effectLst/>
                <a:latin typeface="+mn-lt"/>
                <a:ea typeface="+mn-ea"/>
                <a:cs typeface="+mn-cs"/>
              </a:rPr>
              <a:t>Et</a:t>
            </a:r>
            <a:r>
              <a:rPr lang="fr-FR" sz="1200" kern="1200" baseline="0" dirty="0" smtClean="0">
                <a:solidFill>
                  <a:schemeClr val="tx1"/>
                </a:solidFill>
                <a:effectLst/>
                <a:latin typeface="+mn-lt"/>
                <a:ea typeface="+mn-ea"/>
                <a:cs typeface="+mn-cs"/>
              </a:rPr>
              <a:t> qui, encore maintenant peuvent être traités par de différents champs disciplinaires </a:t>
            </a:r>
          </a:p>
          <a:p>
            <a:pPr lvl="1"/>
            <a:r>
              <a:rPr lang="fr-FR" sz="1200" kern="1200" baseline="0" dirty="0" smtClean="0">
                <a:solidFill>
                  <a:schemeClr val="tx1"/>
                </a:solidFill>
                <a:effectLst/>
                <a:latin typeface="+mn-lt"/>
                <a:ea typeface="+mn-ea"/>
                <a:cs typeface="+mn-cs"/>
              </a:rPr>
              <a:t>(donner exemple si le temps )</a:t>
            </a:r>
            <a:endParaRPr lang="fr-FR" dirty="0" smtClean="0">
              <a:solidFill>
                <a:schemeClr val="accent1">
                  <a:lumMod val="75000"/>
                </a:schemeClr>
              </a:solidFill>
            </a:endParaRPr>
          </a:p>
          <a:p>
            <a:pPr lvl="1"/>
            <a:endParaRPr lang="fr-FR" dirty="0" smtClean="0">
              <a:solidFill>
                <a:schemeClr val="accent1">
                  <a:lumMod val="75000"/>
                </a:schemeClr>
              </a:solidFill>
            </a:endParaRPr>
          </a:p>
          <a:p>
            <a:endParaRPr lang="fr-FR"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4</a:t>
            </a:fld>
            <a:endParaRPr lang="fr-FR"/>
          </a:p>
        </p:txBody>
      </p:sp>
    </p:spTree>
    <p:extLst>
      <p:ext uri="{BB962C8B-B14F-4D97-AF65-F5344CB8AC3E}">
        <p14:creationId xmlns:p14="http://schemas.microsoft.com/office/powerpoint/2010/main" val="133635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Cette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compréhension</a:t>
            </a:r>
            <a:r>
              <a:rPr lang="fr-FR" sz="1200" kern="1200" baseline="0" dirty="0" smtClean="0">
                <a:solidFill>
                  <a:schemeClr val="tx1"/>
                </a:solidFill>
                <a:effectLst/>
                <a:latin typeface="+mn-lt"/>
                <a:ea typeface="+mn-ea"/>
                <a:cs typeface="+mn-cs"/>
              </a:rPr>
              <a:t> de la nature des compétences collaboratives </a:t>
            </a:r>
            <a:r>
              <a:rPr lang="fr-FR" sz="1200" kern="1200" dirty="0" smtClean="0">
                <a:solidFill>
                  <a:schemeClr val="tx1"/>
                </a:solidFill>
                <a:effectLst/>
                <a:latin typeface="+mn-lt"/>
                <a:ea typeface="+mn-ea"/>
                <a:cs typeface="+mn-cs"/>
              </a:rPr>
              <a:t> passe par la compréhension du processus</a:t>
            </a:r>
            <a:r>
              <a:rPr lang="fr-FR" sz="1200" kern="1200" baseline="0" dirty="0" smtClean="0">
                <a:solidFill>
                  <a:schemeClr val="tx1"/>
                </a:solidFill>
                <a:effectLst/>
                <a:latin typeface="+mn-lt"/>
                <a:ea typeface="+mn-ea"/>
                <a:cs typeface="+mn-cs"/>
              </a:rPr>
              <a:t> collaboratif lui-même.  Sur ce point, les travaux antérieurs permet de faire les constats suivants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Le flou conceptuel existe toujours entre les notions de collaboration et de coopération. Si on peut remarquer l’emploi interchangeable de ces termes, on peut aussi identifier une  </a:t>
            </a:r>
            <a:r>
              <a:rPr lang="fr-FR" sz="1200" kern="1200" dirty="0" smtClean="0">
                <a:solidFill>
                  <a:schemeClr val="tx1"/>
                </a:solidFill>
                <a:effectLst/>
                <a:latin typeface="+mn-lt"/>
                <a:ea typeface="+mn-ea"/>
                <a:cs typeface="+mn-cs"/>
              </a:rPr>
              <a:t>certaine spécialisation dans l’usage des termes selon disciplines. </a:t>
            </a:r>
            <a:r>
              <a:rPr lang="fr-FR" sz="1200" kern="1200" baseline="0" dirty="0" smtClean="0">
                <a:solidFill>
                  <a:schemeClr val="tx1"/>
                </a:solidFill>
                <a:effectLst/>
                <a:latin typeface="+mn-lt"/>
                <a:ea typeface="+mn-ea"/>
                <a:cs typeface="+mn-cs"/>
              </a:rPr>
              <a:t> Le terme « coopération » est </a:t>
            </a:r>
            <a:r>
              <a:rPr lang="fr-FR" sz="1200" kern="1200" dirty="0" smtClean="0">
                <a:solidFill>
                  <a:schemeClr val="tx1"/>
                </a:solidFill>
                <a:effectLst/>
                <a:latin typeface="+mn-lt"/>
                <a:ea typeface="+mn-ea"/>
                <a:cs typeface="+mn-cs"/>
              </a:rPr>
              <a:t>privilégié en anthropologie, éthologie, « psychologie sociale », « sociologie », tandis que le second est plus fréquemment utilisé dans les approches pluridisciplinaires information-communication et dans les sciences cognitives (exemples : CSCW-CSCL).</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En </a:t>
            </a:r>
            <a:r>
              <a:rPr lang="fr-FR" sz="1200" kern="1200" baseline="0" dirty="0" smtClean="0">
                <a:solidFill>
                  <a:schemeClr val="tx1"/>
                </a:solidFill>
                <a:effectLst/>
                <a:latin typeface="+mn-lt"/>
                <a:ea typeface="+mn-ea"/>
                <a:cs typeface="+mn-cs"/>
              </a:rPr>
              <a:t>revanche, le caractère multidimensionnel est généralement acquis. </a:t>
            </a:r>
          </a:p>
          <a:p>
            <a:r>
              <a:rPr lang="fr-FR" sz="1200" kern="1200" baseline="0" dirty="0" smtClean="0">
                <a:solidFill>
                  <a:schemeClr val="tx1"/>
                </a:solidFill>
                <a:effectLst/>
                <a:latin typeface="+mn-lt"/>
                <a:ea typeface="+mn-ea"/>
                <a:cs typeface="+mn-cs"/>
              </a:rPr>
              <a:t>Les études montrent que la collaboration est un processus complexe qui englobe des aspects individuels, interpersonnels, organisationnels et environnementaux, traités par différents champs disciplinaires.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A titre indicatif, (clic)  je présente une carte des ces différents approches déroulées sur deux axes  : historique et disciplinaires</a:t>
            </a:r>
          </a:p>
          <a:p>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Malgré une grande pluralité de travaux </a:t>
            </a:r>
            <a:r>
              <a:rPr lang="fr-FR" sz="1200" b="1" kern="1200" baseline="0" dirty="0" smtClean="0">
                <a:solidFill>
                  <a:schemeClr val="tx1"/>
                </a:solidFill>
                <a:effectLst/>
                <a:latin typeface="+mn-lt"/>
                <a:ea typeface="+mn-ea"/>
                <a:cs typeface="+mn-cs"/>
              </a:rPr>
              <a:t>les apports </a:t>
            </a:r>
            <a:r>
              <a:rPr lang="fr-FR" sz="1200" kern="1200" baseline="0" dirty="0" smtClean="0">
                <a:solidFill>
                  <a:schemeClr val="tx1"/>
                </a:solidFill>
                <a:effectLst/>
                <a:latin typeface="+mn-lt"/>
                <a:ea typeface="+mn-ea"/>
                <a:cs typeface="+mn-cs"/>
              </a:rPr>
              <a:t>holistiques sont rares.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 la fin</a:t>
            </a:r>
            <a:r>
              <a:rPr lang="fr-FR" sz="1200" kern="1200" baseline="0" dirty="0" smtClean="0">
                <a:solidFill>
                  <a:schemeClr val="tx1"/>
                </a:solidFill>
                <a:effectLst/>
                <a:latin typeface="+mn-lt"/>
                <a:ea typeface="+mn-ea"/>
                <a:cs typeface="+mn-cs"/>
              </a:rPr>
              <a:t> des années 90, </a:t>
            </a:r>
            <a:r>
              <a:rPr lang="fr-FR" sz="1200" kern="1200" dirty="0" smtClean="0">
                <a:solidFill>
                  <a:schemeClr val="tx1"/>
                </a:solidFill>
                <a:effectLst/>
                <a:latin typeface="+mn-lt"/>
                <a:ea typeface="+mn-ea"/>
                <a:cs typeface="+mn-cs"/>
              </a:rPr>
              <a:t>Colman parl</a:t>
            </a:r>
            <a:r>
              <a:rPr lang="fr-FR" sz="1200" kern="1200" baseline="0" dirty="0" smtClean="0">
                <a:solidFill>
                  <a:schemeClr val="tx1"/>
                </a:solidFill>
                <a:effectLst/>
                <a:latin typeface="+mn-lt"/>
                <a:ea typeface="+mn-ea"/>
                <a:cs typeface="+mn-cs"/>
              </a:rPr>
              <a:t>ait encore</a:t>
            </a:r>
            <a:r>
              <a:rPr lang="fr-FR" sz="1200" kern="1200" dirty="0" smtClean="0">
                <a:solidFill>
                  <a:schemeClr val="tx1"/>
                </a:solidFill>
                <a:effectLst/>
                <a:latin typeface="+mn-lt"/>
                <a:ea typeface="+mn-ea"/>
                <a:cs typeface="+mn-cs"/>
              </a:rPr>
              <a:t> d’un</a:t>
            </a:r>
            <a:r>
              <a:rPr lang="fr-FR" sz="1200" kern="1200" baseline="0" dirty="0" smtClean="0">
                <a:solidFill>
                  <a:schemeClr val="tx1"/>
                </a:solidFill>
                <a:effectLst/>
                <a:latin typeface="+mn-lt"/>
                <a:ea typeface="+mn-ea"/>
                <a:cs typeface="+mn-cs"/>
              </a:rPr>
              <a:t> stade de la «</a:t>
            </a:r>
            <a:r>
              <a:rPr lang="fr-FR" sz="1200" kern="1200" dirty="0" smtClean="0">
                <a:solidFill>
                  <a:schemeClr val="tx1"/>
                </a:solidFill>
                <a:effectLst/>
                <a:latin typeface="+mn-lt"/>
                <a:ea typeface="+mn-ea"/>
                <a:cs typeface="+mn-cs"/>
              </a:rPr>
              <a:t>« petite enfance »  pour designer l’état</a:t>
            </a:r>
            <a:r>
              <a:rPr lang="fr-FR" sz="1200" kern="1200" baseline="0" dirty="0" smtClean="0">
                <a:solidFill>
                  <a:schemeClr val="tx1"/>
                </a:solidFill>
                <a:effectLst/>
                <a:latin typeface="+mn-lt"/>
                <a:ea typeface="+mn-ea"/>
                <a:cs typeface="+mn-cs"/>
              </a:rPr>
              <a:t> des</a:t>
            </a:r>
            <a:r>
              <a:rPr lang="fr-FR" sz="1200" kern="1200" dirty="0" smtClean="0">
                <a:solidFill>
                  <a:schemeClr val="tx1"/>
                </a:solidFill>
                <a:effectLst/>
                <a:latin typeface="+mn-lt"/>
                <a:ea typeface="+mn-ea"/>
                <a:cs typeface="+mn-cs"/>
              </a:rPr>
              <a:t> connaissances sur le</a:t>
            </a:r>
            <a:r>
              <a:rPr lang="fr-FR" sz="1200" kern="1200" baseline="0" dirty="0" smtClean="0">
                <a:solidFill>
                  <a:schemeClr val="tx1"/>
                </a:solidFill>
                <a:effectLst/>
                <a:latin typeface="+mn-lt"/>
                <a:ea typeface="+mn-ea"/>
                <a:cs typeface="+mn-cs"/>
              </a:rPr>
              <a:t> sujet.</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En ce qui concerne  les recherches sur les compétences collaboratives, elles apparaissent en nombre croissant après 2010. Principalement anglophones, elle peuvent être classées en trois groupes selon LA logique proposée : </a:t>
            </a:r>
          </a:p>
          <a:p>
            <a:endParaRPr lang="fr-FR" sz="1200" kern="1200" baseline="0" dirty="0" smtClean="0">
              <a:solidFill>
                <a:schemeClr val="tx1"/>
              </a:solidFill>
              <a:effectLst/>
              <a:latin typeface="+mn-lt"/>
              <a:ea typeface="+mn-ea"/>
              <a:cs typeface="+mn-cs"/>
            </a:endParaRPr>
          </a:p>
          <a:p>
            <a:r>
              <a:rPr lang="fr-FR" sz="1200" b="1" kern="1200" baseline="0" dirty="0" smtClean="0">
                <a:solidFill>
                  <a:schemeClr val="tx1"/>
                </a:solidFill>
                <a:effectLst/>
                <a:latin typeface="+mn-lt"/>
                <a:ea typeface="+mn-ea"/>
                <a:cs typeface="+mn-cs"/>
              </a:rPr>
              <a:t>La logique ingénierique </a:t>
            </a:r>
            <a:r>
              <a:rPr lang="fr-FR" sz="1200" kern="1200" baseline="0" dirty="0" smtClean="0">
                <a:solidFill>
                  <a:schemeClr val="tx1"/>
                </a:solidFill>
                <a:effectLst/>
                <a:latin typeface="+mn-lt"/>
                <a:ea typeface="+mn-ea"/>
                <a:cs typeface="+mn-cs"/>
              </a:rPr>
              <a:t>: avec des exemple des </a:t>
            </a:r>
            <a:r>
              <a:rPr lang="fr-FR" sz="1200" kern="1200" baseline="0" dirty="0" err="1" smtClean="0">
                <a:solidFill>
                  <a:schemeClr val="tx1"/>
                </a:solidFill>
                <a:effectLst/>
                <a:latin typeface="+mn-lt"/>
                <a:ea typeface="+mn-ea"/>
                <a:cs typeface="+mn-cs"/>
              </a:rPr>
              <a:t>rechreche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D’Amour (1997) et repris par </a:t>
            </a:r>
            <a:r>
              <a:rPr lang="fr-FR" sz="1200" kern="1200" dirty="0" err="1" smtClean="0">
                <a:solidFill>
                  <a:schemeClr val="tx1"/>
                </a:solidFill>
                <a:effectLst/>
                <a:latin typeface="+mn-lt"/>
                <a:ea typeface="+mn-ea"/>
                <a:cs typeface="+mn-cs"/>
              </a:rPr>
              <a:t>Kosremelli-Asmar</a:t>
            </a:r>
            <a:r>
              <a:rPr lang="fr-FR" sz="1200" kern="1200" dirty="0" smtClean="0">
                <a:solidFill>
                  <a:schemeClr val="tx1"/>
                </a:solidFill>
                <a:effectLst/>
                <a:latin typeface="+mn-lt"/>
                <a:ea typeface="+mn-ea"/>
                <a:cs typeface="+mn-cs"/>
              </a:rPr>
              <a:t> (2011). </a:t>
            </a:r>
            <a:endParaRPr lang="fr-FR" sz="1200"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logique permet d’aborder</a:t>
            </a:r>
            <a:r>
              <a:rPr lang="fr-FR" sz="1200" kern="1200" baseline="0" dirty="0" smtClean="0">
                <a:solidFill>
                  <a:schemeClr val="tx1"/>
                </a:solidFill>
                <a:effectLst/>
                <a:latin typeface="+mn-lt"/>
                <a:ea typeface="+mn-ea"/>
                <a:cs typeface="+mn-cs"/>
              </a:rPr>
              <a:t> la collaboration selon facteurs micro (associés aux relations interpersonnelles ,comme par exemple </a:t>
            </a:r>
            <a:r>
              <a:rPr lang="fr-FR" sz="1200" kern="1200" dirty="0" smtClean="0">
                <a:solidFill>
                  <a:schemeClr val="tx1"/>
                </a:solidFill>
                <a:effectLst/>
                <a:latin typeface="+mn-lt"/>
                <a:ea typeface="+mn-ea"/>
                <a:cs typeface="+mn-cs"/>
              </a:rPr>
              <a:t>la volonté de collaborer la confiance mutuelle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communication </a:t>
            </a:r>
          </a:p>
          <a:p>
            <a:r>
              <a:rPr lang="fr-FR" sz="1200" kern="1200" dirty="0" smtClean="0">
                <a:solidFill>
                  <a:schemeClr val="tx1"/>
                </a:solidFill>
                <a:effectLst/>
                <a:latin typeface="+mn-lt"/>
                <a:ea typeface="+mn-ea"/>
                <a:cs typeface="+mn-cs"/>
              </a:rPr>
              <a:t>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facteurs </a:t>
            </a:r>
            <a:r>
              <a:rPr lang="fr-FR" sz="1200" i="1" kern="1200" dirty="0" smtClean="0">
                <a:solidFill>
                  <a:schemeClr val="tx1"/>
                </a:solidFill>
                <a:effectLst/>
                <a:latin typeface="+mn-lt"/>
                <a:ea typeface="+mn-ea"/>
                <a:cs typeface="+mn-cs"/>
              </a:rPr>
              <a:t>méso</a:t>
            </a:r>
            <a:r>
              <a:rPr lang="fr-FR" sz="1200" kern="1200" dirty="0" smtClean="0">
                <a:solidFill>
                  <a:schemeClr val="tx1"/>
                </a:solidFill>
                <a:effectLst/>
                <a:latin typeface="+mn-lt"/>
                <a:ea typeface="+mn-ea"/>
                <a:cs typeface="+mn-cs"/>
              </a:rPr>
              <a:t> (liés au contexte organisationnel)</a:t>
            </a:r>
            <a:r>
              <a:rPr lang="fr-FR" sz="1200" kern="1200" baseline="0" dirty="0" smtClean="0">
                <a:solidFill>
                  <a:schemeClr val="tx1"/>
                </a:solidFill>
                <a:effectLst/>
                <a:latin typeface="+mn-lt"/>
                <a:ea typeface="+mn-ea"/>
                <a:cs typeface="+mn-cs"/>
              </a:rPr>
              <a:t>  tels que : </a:t>
            </a:r>
            <a:r>
              <a:rPr lang="fr-FR" sz="1200" kern="1200" dirty="0" smtClean="0">
                <a:solidFill>
                  <a:schemeClr val="tx1"/>
                </a:solidFill>
                <a:effectLst/>
                <a:latin typeface="+mn-lt"/>
                <a:ea typeface="+mn-ea"/>
                <a:cs typeface="+mn-cs"/>
              </a:rPr>
              <a:t>la structure organisationnelle horizontale ; la philosophie de l’organisation, la liberté d’expression et l’interdépendance ; la</a:t>
            </a:r>
            <a:r>
              <a:rPr lang="fr-FR" sz="1200" kern="1200" baseline="0" dirty="0" smtClean="0">
                <a:solidFill>
                  <a:schemeClr val="tx1"/>
                </a:solidFill>
                <a:effectLst/>
                <a:latin typeface="+mn-lt"/>
                <a:ea typeface="+mn-ea"/>
                <a:cs typeface="+mn-cs"/>
              </a:rPr>
              <a:t> mise à d</a:t>
            </a:r>
            <a:r>
              <a:rPr lang="fr-FR" sz="1200" kern="1200" dirty="0" smtClean="0">
                <a:solidFill>
                  <a:schemeClr val="tx1"/>
                </a:solidFill>
                <a:effectLst/>
                <a:latin typeface="+mn-lt"/>
                <a:ea typeface="+mn-ea"/>
                <a:cs typeface="+mn-cs"/>
              </a:rPr>
              <a:t>isposition des ressources ou encore les </a:t>
            </a:r>
            <a:r>
              <a:rPr lang="fr-FR" sz="1200" kern="1200" dirty="0" err="1" smtClean="0">
                <a:solidFill>
                  <a:schemeClr val="tx1"/>
                </a:solidFill>
                <a:effectLst/>
                <a:latin typeface="+mn-lt"/>
                <a:ea typeface="+mn-ea"/>
                <a:cs typeface="+mn-cs"/>
              </a:rPr>
              <a:t>méchanismes</a:t>
            </a:r>
            <a:r>
              <a:rPr lang="fr-FR" sz="1200" kern="1200" baseline="0" dirty="0" smtClean="0">
                <a:solidFill>
                  <a:schemeClr val="tx1"/>
                </a:solidFill>
                <a:effectLst/>
                <a:latin typeface="+mn-lt"/>
                <a:ea typeface="+mn-ea"/>
                <a:cs typeface="+mn-cs"/>
              </a:rPr>
              <a:t> de coordination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facteurs </a:t>
            </a:r>
            <a:r>
              <a:rPr lang="fr-FR" sz="1200" i="1" kern="1200" dirty="0" smtClean="0">
                <a:solidFill>
                  <a:schemeClr val="tx1"/>
                </a:solidFill>
                <a:effectLst/>
                <a:latin typeface="+mn-lt"/>
                <a:ea typeface="+mn-ea"/>
                <a:cs typeface="+mn-cs"/>
              </a:rPr>
              <a:t>macro-structurels</a:t>
            </a:r>
            <a:r>
              <a:rPr lang="fr-FR" sz="1200" kern="1200" dirty="0" smtClean="0">
                <a:solidFill>
                  <a:schemeClr val="tx1"/>
                </a:solidFill>
                <a:effectLst/>
                <a:latin typeface="+mn-lt"/>
                <a:ea typeface="+mn-ea"/>
                <a:cs typeface="+mn-cs"/>
              </a:rPr>
              <a:t> sont externes aux organisations et concernent : </a:t>
            </a:r>
          </a:p>
          <a:p>
            <a:pPr lvl="0"/>
            <a:r>
              <a:rPr lang="fr-FR" sz="1200" kern="1200" dirty="0" smtClean="0">
                <a:solidFill>
                  <a:schemeClr val="tx1"/>
                </a:solidFill>
                <a:effectLst/>
                <a:latin typeface="+mn-lt"/>
                <a:ea typeface="+mn-ea"/>
                <a:cs typeface="+mn-cs"/>
              </a:rPr>
              <a:t>le système social,</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système culturel</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valeurs ancrées dans l’esprit des acteurs) , le système professionnel.</a:t>
            </a:r>
          </a:p>
          <a:p>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Quant à la logique évaluative</a:t>
            </a:r>
            <a:r>
              <a:rPr lang="fr-FR" sz="1200" kern="1200" dirty="0" smtClean="0">
                <a:solidFill>
                  <a:schemeClr val="tx1"/>
                </a:solidFill>
                <a:effectLst/>
                <a:latin typeface="+mn-lt"/>
                <a:ea typeface="+mn-ea"/>
                <a:cs typeface="+mn-cs"/>
              </a:rPr>
              <a:t>, elle</a:t>
            </a:r>
            <a:r>
              <a:rPr lang="fr-FR" sz="1200" kern="1200" baseline="0" dirty="0" smtClean="0">
                <a:solidFill>
                  <a:schemeClr val="tx1"/>
                </a:solidFill>
                <a:effectLst/>
                <a:latin typeface="+mn-lt"/>
                <a:ea typeface="+mn-ea"/>
                <a:cs typeface="+mn-cs"/>
              </a:rPr>
              <a:t> concerne les approche qui peuvent </a:t>
            </a:r>
            <a:r>
              <a:rPr lang="fr-FR" sz="1200" kern="1200" baseline="0" dirty="0" err="1" smtClean="0">
                <a:solidFill>
                  <a:schemeClr val="tx1"/>
                </a:solidFill>
                <a:effectLst/>
                <a:latin typeface="+mn-lt"/>
                <a:ea typeface="+mn-ea"/>
                <a:cs typeface="+mn-cs"/>
              </a:rPr>
              <a:t>apprecier</a:t>
            </a:r>
            <a:r>
              <a:rPr lang="fr-FR" sz="1200" kern="1200" baseline="0" dirty="0" smtClean="0">
                <a:solidFill>
                  <a:schemeClr val="tx1"/>
                </a:solidFill>
                <a:effectLst/>
                <a:latin typeface="+mn-lt"/>
                <a:ea typeface="+mn-ea"/>
                <a:cs typeface="+mn-cs"/>
              </a:rPr>
              <a:t> soit </a:t>
            </a:r>
            <a:r>
              <a:rPr lang="fr-FR" sz="1200" kern="1200" dirty="0" smtClean="0">
                <a:solidFill>
                  <a:schemeClr val="tx1"/>
                </a:solidFill>
                <a:effectLst/>
                <a:latin typeface="+mn-lt"/>
                <a:ea typeface="+mn-ea"/>
                <a:cs typeface="+mn-cs"/>
              </a:rPr>
              <a:t>la maturité du « faire ensemble » en prenant en compte l’étendue des pratiques et le degré de régulation collective. Ainsi, le travail « en réseau » est considéré comme une forme moins mature que la « coopération » ou la « coordination » alors que la « collaboration » serait une forme plus développée (</a:t>
            </a:r>
            <a:r>
              <a:rPr lang="fr-FR" sz="1200" kern="1200" dirty="0" err="1" smtClean="0">
                <a:solidFill>
                  <a:schemeClr val="tx1"/>
                </a:solidFill>
                <a:effectLst/>
                <a:latin typeface="+mn-lt"/>
                <a:ea typeface="+mn-ea"/>
                <a:cs typeface="+mn-cs"/>
              </a:rPr>
              <a:t>Hogue</a:t>
            </a:r>
            <a:r>
              <a:rPr lang="fr-FR" sz="1200" kern="1200" dirty="0" smtClean="0">
                <a:solidFill>
                  <a:schemeClr val="tx1"/>
                </a:solidFill>
                <a:effectLst/>
                <a:latin typeface="+mn-lt"/>
                <a:ea typeface="+mn-ea"/>
                <a:cs typeface="+mn-cs"/>
              </a:rPr>
              <a:t>, 1993 ; Frey, 2006). La deuxième forme d’évaluation des compétences collaborative, propose des grilles appréciatives selon des indicateurs de « faible », « moyen » ou « haut » du niveau des compétences collaboratives (Hesse </a:t>
            </a:r>
            <a:r>
              <a:rPr lang="fr-FR" sz="1200" i="1" kern="1200" dirty="0" smtClean="0">
                <a:solidFill>
                  <a:schemeClr val="tx1"/>
                </a:solidFill>
                <a:effectLst/>
                <a:latin typeface="+mn-lt"/>
                <a:ea typeface="+mn-ea"/>
                <a:cs typeface="+mn-cs"/>
              </a:rPr>
              <a:t>et al.,</a:t>
            </a:r>
            <a:r>
              <a:rPr lang="fr-FR" sz="1200" kern="1200" dirty="0" smtClean="0">
                <a:solidFill>
                  <a:schemeClr val="tx1"/>
                </a:solidFill>
                <a:effectLst/>
                <a:latin typeface="+mn-lt"/>
                <a:ea typeface="+mn-ea"/>
                <a:cs typeface="+mn-cs"/>
              </a:rPr>
              <a:t>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tx1"/>
                </a:solidFill>
                <a:effectLst/>
                <a:latin typeface="+mn-lt"/>
                <a:ea typeface="+mn-ea"/>
                <a:cs typeface="+mn-cs"/>
              </a:rPr>
              <a:t>La l</a:t>
            </a:r>
            <a:r>
              <a:rPr lang="fr-FR" sz="1200" b="1" kern="1200" dirty="0" smtClean="0">
                <a:solidFill>
                  <a:schemeClr val="tx1"/>
                </a:solidFill>
                <a:effectLst/>
                <a:latin typeface="+mn-lt"/>
                <a:ea typeface="+mn-ea"/>
                <a:cs typeface="+mn-cs"/>
              </a:rPr>
              <a:t>ogique temporaire </a:t>
            </a:r>
            <a:r>
              <a:rPr lang="fr-FR" sz="1200" kern="1200" dirty="0" smtClean="0">
                <a:solidFill>
                  <a:schemeClr val="tx1"/>
                </a:solidFill>
                <a:effectLst/>
                <a:latin typeface="+mn-lt"/>
                <a:ea typeface="+mn-ea"/>
                <a:cs typeface="+mn-cs"/>
              </a:rPr>
              <a:t>me semble</a:t>
            </a:r>
            <a:r>
              <a:rPr lang="fr-FR" sz="1200" kern="1200" baseline="0" dirty="0" smtClean="0">
                <a:solidFill>
                  <a:schemeClr val="tx1"/>
                </a:solidFill>
                <a:effectLst/>
                <a:latin typeface="+mn-lt"/>
                <a:ea typeface="+mn-ea"/>
                <a:cs typeface="+mn-cs"/>
              </a:rPr>
              <a:t> plus intéressante puisque, elle permet de prendre en compte la collaboration comme un processus qui se déroule dans le temps long et qui englobe un « avant », un « pendant » et un « après »</a:t>
            </a:r>
            <a:r>
              <a:rPr lang="fr-FR"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kern="1200" dirty="0" smtClean="0">
                <a:solidFill>
                  <a:schemeClr val="tx1"/>
                </a:solidFill>
                <a:effectLst/>
                <a:latin typeface="+mn-lt"/>
                <a:ea typeface="+mn-ea"/>
                <a:cs typeface="+mn-cs"/>
              </a:rPr>
              <a:t>Le</a:t>
            </a:r>
            <a:r>
              <a:rPr lang="fr-CA" sz="1200" b="0" kern="1200" baseline="0" dirty="0" smtClean="0">
                <a:solidFill>
                  <a:schemeClr val="tx1"/>
                </a:solidFill>
                <a:effectLst/>
                <a:latin typeface="+mn-lt"/>
                <a:ea typeface="+mn-ea"/>
                <a:cs typeface="+mn-cs"/>
              </a:rPr>
              <a:t> cadre d’</a:t>
            </a:r>
            <a:r>
              <a:rPr lang="fr-CA" sz="1200" b="0" kern="1200" dirty="0" smtClean="0">
                <a:solidFill>
                  <a:schemeClr val="tx1"/>
                </a:solidFill>
                <a:effectLst/>
                <a:latin typeface="+mn-lt"/>
                <a:ea typeface="+mn-ea"/>
                <a:cs typeface="+mn-cs"/>
              </a:rPr>
              <a:t>l’analyse du processus collaboratif ET DONC DES COMETENCES</a:t>
            </a:r>
            <a:r>
              <a:rPr lang="fr-CA" sz="1200" b="0" kern="1200" baseline="0" dirty="0" smtClean="0">
                <a:solidFill>
                  <a:schemeClr val="tx1"/>
                </a:solidFill>
                <a:effectLst/>
                <a:latin typeface="+mn-lt"/>
                <a:ea typeface="+mn-ea"/>
                <a:cs typeface="+mn-cs"/>
              </a:rPr>
              <a:t> COLLABORATIVE que j’ai choisi</a:t>
            </a:r>
            <a:r>
              <a:rPr lang="fr-CA" sz="1200" b="0" kern="120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s’appuie </a:t>
            </a:r>
            <a:r>
              <a:rPr lang="fr-FR" baseline="0" dirty="0" smtClean="0"/>
              <a:t>sur cette logique TEMPORELLE  Il est composé de 34 items est élaboré essentiellement à partir du modèle des compétences collaboratives de Morse et Stephens (2012) enrichi par le modèle  de la collaboration interprofessionnelle d’</a:t>
            </a:r>
            <a:r>
              <a:rPr lang="fr-FR" baseline="0" dirty="0" err="1" smtClean="0"/>
              <a:t>Orchard</a:t>
            </a:r>
            <a:r>
              <a:rPr lang="fr-FR" baseline="0" dirty="0" smtClean="0"/>
              <a:t>. C’est à ce cadre que les données collectées sont confronté.</a:t>
            </a: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5</a:t>
            </a:fld>
            <a:endParaRPr lang="fr-FR"/>
          </a:p>
        </p:txBody>
      </p:sp>
    </p:spTree>
    <p:extLst>
      <p:ext uri="{BB962C8B-B14F-4D97-AF65-F5344CB8AC3E}">
        <p14:creationId xmlns:p14="http://schemas.microsoft.com/office/powerpoint/2010/main" val="64734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terrain de</a:t>
            </a:r>
            <a:r>
              <a:rPr lang="fr-FR" sz="1200" kern="1200" baseline="0" dirty="0" smtClean="0">
                <a:solidFill>
                  <a:schemeClr val="tx1"/>
                </a:solidFill>
                <a:effectLst/>
                <a:latin typeface="+mn-lt"/>
                <a:ea typeface="+mn-ea"/>
                <a:cs typeface="+mn-cs"/>
              </a:rPr>
              <a:t> cette recherche </a:t>
            </a:r>
            <a:r>
              <a:rPr lang="fr-FR" sz="1200" kern="1200" dirty="0" smtClean="0">
                <a:solidFill>
                  <a:schemeClr val="tx1"/>
                </a:solidFill>
                <a:effectLst/>
                <a:latin typeface="+mn-lt"/>
                <a:ea typeface="+mn-ea"/>
                <a:cs typeface="+mn-cs"/>
              </a:rPr>
              <a:t>repose sur l’étude de cas d’une formation </a:t>
            </a:r>
            <a:r>
              <a:rPr lang="fr-FR" sz="1200" kern="1200" dirty="0" err="1" smtClean="0">
                <a:solidFill>
                  <a:schemeClr val="tx1"/>
                </a:solidFill>
                <a:effectLst/>
                <a:latin typeface="+mn-lt"/>
                <a:ea typeface="+mn-ea"/>
                <a:cs typeface="+mn-cs"/>
              </a:rPr>
              <a:t>professionnalisante</a:t>
            </a:r>
            <a:r>
              <a:rPr lang="fr-FR" sz="1200" kern="1200" dirty="0" smtClean="0">
                <a:solidFill>
                  <a:schemeClr val="tx1"/>
                </a:solidFill>
                <a:effectLst/>
                <a:latin typeface="+mn-lt"/>
                <a:ea typeface="+mn-ea"/>
                <a:cs typeface="+mn-cs"/>
              </a:rPr>
              <a:t> « hybride » « Animacoop : Animer un projet collaboratif », aves</a:t>
            </a:r>
            <a:r>
              <a:rPr lang="fr-FR" sz="1200" kern="1200" baseline="0" dirty="0" smtClean="0">
                <a:solidFill>
                  <a:schemeClr val="tx1"/>
                </a:solidFill>
                <a:effectLst/>
                <a:latin typeface="+mn-lt"/>
                <a:ea typeface="+mn-ea"/>
                <a:cs typeface="+mn-cs"/>
              </a:rPr>
              <a:t> près de 200</a:t>
            </a:r>
            <a:r>
              <a:rPr lang="fr-FR" sz="1200" kern="1200" dirty="0" smtClean="0">
                <a:solidFill>
                  <a:schemeClr val="tx1"/>
                </a:solidFill>
                <a:effectLst/>
                <a:latin typeface="+mn-lt"/>
                <a:ea typeface="+mn-ea"/>
                <a:cs typeface="+mn-cs"/>
              </a:rPr>
              <a:t> stagiaires formés aux pratiques collaboratives entre 2010 et 2015.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La méthodologie</a:t>
            </a:r>
            <a:r>
              <a:rPr lang="fr-FR" baseline="0" dirty="0" smtClean="0"/>
              <a:t> adoptée  relève des études </a:t>
            </a:r>
            <a:r>
              <a:rPr lang="fr-FR" dirty="0" smtClean="0"/>
              <a:t>empiriques à visée compréhensive. </a:t>
            </a:r>
            <a:r>
              <a:rPr lang="fr-FR" baseline="0" dirty="0" smtClean="0"/>
              <a:t>Elle s’a</a:t>
            </a:r>
            <a:r>
              <a:rPr lang="fr-FR" dirty="0" smtClean="0"/>
              <a:t>pparente à une démarche ethnographique et longitudinale</a:t>
            </a:r>
            <a:r>
              <a:rPr lang="fr-FR" baseline="0" dirty="0" smtClean="0"/>
              <a:t> pour une partie de l’enquête celle qui correspond </a:t>
            </a:r>
            <a:r>
              <a:rPr lang="fr-FR" b="1" baseline="0" dirty="0" smtClean="0"/>
              <a:t>à</a:t>
            </a:r>
            <a:r>
              <a:rPr lang="fr-FR" baseline="0" dirty="0" smtClean="0"/>
              <a:t> l’analyse des activités collaboratives de réinvestissement. </a:t>
            </a:r>
            <a:r>
              <a:rPr lang="fr-FR" dirty="0" smtClean="0"/>
              <a:t> </a:t>
            </a:r>
          </a:p>
          <a:p>
            <a:endParaRPr lang="fr-FR" dirty="0" smtClean="0"/>
          </a:p>
          <a:p>
            <a:r>
              <a:rPr lang="fr-FR" sz="1200" kern="1200" dirty="0" smtClean="0">
                <a:solidFill>
                  <a:schemeClr val="tx1"/>
                </a:solidFill>
                <a:effectLst/>
                <a:latin typeface="+mn-lt"/>
                <a:ea typeface="+mn-ea"/>
                <a:cs typeface="+mn-cs"/>
              </a:rPr>
              <a:t>Le protocole</a:t>
            </a:r>
            <a:r>
              <a:rPr lang="fr-FR" sz="1200" kern="1200" baseline="0" dirty="0" smtClean="0">
                <a:solidFill>
                  <a:schemeClr val="tx1"/>
                </a:solidFill>
                <a:effectLst/>
                <a:latin typeface="+mn-lt"/>
                <a:ea typeface="+mn-ea"/>
                <a:cs typeface="+mn-cs"/>
              </a:rPr>
              <a:t> de recueil et de traitement a été structuré en 4 étapes </a:t>
            </a:r>
            <a:r>
              <a:rPr lang="fr-FR" sz="1200" b="1" kern="1200" baseline="0" dirty="0" smtClean="0">
                <a:solidFill>
                  <a:schemeClr val="tx1"/>
                </a:solidFill>
                <a:effectLst/>
                <a:latin typeface="+mn-lt"/>
                <a:ea typeface="+mn-ea"/>
                <a:cs typeface="+mn-cs"/>
              </a:rPr>
              <a:t>en</a:t>
            </a:r>
            <a:r>
              <a:rPr lang="fr-FR" sz="1200" kern="1200" baseline="0" dirty="0" smtClean="0">
                <a:solidFill>
                  <a:schemeClr val="tx1"/>
                </a:solidFill>
                <a:effectLst/>
                <a:latin typeface="+mn-lt"/>
                <a:ea typeface="+mn-ea"/>
                <a:cs typeface="+mn-cs"/>
              </a:rPr>
              <a:t> adaptant les techniques de collectes aux objectifs spécifiques. Pour en citer celles qui concerne l’</a:t>
            </a:r>
            <a:r>
              <a:rPr lang="fr-FR" sz="1200" kern="1200" baseline="0" dirty="0" err="1" smtClean="0">
                <a:solidFill>
                  <a:schemeClr val="tx1"/>
                </a:solidFill>
                <a:effectLst/>
                <a:latin typeface="+mn-lt"/>
                <a:ea typeface="+mn-ea"/>
                <a:cs typeface="+mn-cs"/>
              </a:rPr>
              <a:t>anlyse</a:t>
            </a:r>
            <a:r>
              <a:rPr lang="fr-FR" sz="1200" kern="1200" baseline="0" dirty="0" smtClean="0">
                <a:solidFill>
                  <a:schemeClr val="tx1"/>
                </a:solidFill>
                <a:effectLst/>
                <a:latin typeface="+mn-lt"/>
                <a:ea typeface="+mn-ea"/>
                <a:cs typeface="+mn-cs"/>
              </a:rPr>
              <a:t> de CC :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 </a:t>
            </a:r>
            <a:r>
              <a:rPr lang="fr-FR" sz="1200" kern="1200" baseline="0" dirty="0" smtClean="0">
                <a:solidFill>
                  <a:schemeClr val="tx1"/>
                </a:solidFill>
                <a:effectLst/>
                <a:latin typeface="+mn-lt"/>
                <a:ea typeface="+mn-ea"/>
                <a:cs typeface="+mn-cs"/>
              </a:rPr>
              <a:t>l’étape initiale, un q</a:t>
            </a:r>
            <a:r>
              <a:rPr lang="fr-FR" sz="1200" kern="1200" dirty="0" smtClean="0">
                <a:solidFill>
                  <a:schemeClr val="tx1"/>
                </a:solidFill>
                <a:effectLst/>
                <a:latin typeface="+mn-lt"/>
                <a:ea typeface="+mn-ea"/>
                <a:cs typeface="+mn-cs"/>
              </a:rPr>
              <a:t>uestionnaire</a:t>
            </a:r>
            <a:r>
              <a:rPr lang="fr-FR" sz="1200" kern="1200" baseline="0" dirty="0" smtClean="0">
                <a:solidFill>
                  <a:schemeClr val="tx1"/>
                </a:solidFill>
                <a:effectLst/>
                <a:latin typeface="+mn-lt"/>
                <a:ea typeface="+mn-ea"/>
                <a:cs typeface="+mn-cs"/>
              </a:rPr>
              <a:t> à partir des 72 réponses obtenues- a permis de valider un cadre de référence.</a:t>
            </a:r>
          </a:p>
          <a:p>
            <a:r>
              <a:rPr lang="fr-FR" sz="1200" kern="1200" baseline="0" dirty="0" smtClean="0">
                <a:solidFill>
                  <a:schemeClr val="tx1"/>
                </a:solidFill>
                <a:effectLst/>
                <a:latin typeface="+mn-lt"/>
                <a:ea typeface="+mn-ea"/>
                <a:cs typeface="+mn-cs"/>
              </a:rPr>
              <a:t>A l'étape, 1 les données issues des 36 entretiens compréhensifs, ont conduit à identifier 204 descripteurs sous forme de verbes ou expressions verbales pouvant être : les significations et les illustrations de mise en œuvre des compétences collaboratives.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Et à l’étape 3  Quatre  personnes, engagées dans des projets collaboratifs ont été observées et interviewées lors des entretiens d’</a:t>
            </a:r>
            <a:r>
              <a:rPr lang="fr-FR" sz="1200" kern="1200" baseline="0" dirty="0" err="1" smtClean="0">
                <a:solidFill>
                  <a:schemeClr val="tx1"/>
                </a:solidFill>
                <a:effectLst/>
                <a:latin typeface="+mn-lt"/>
                <a:ea typeface="+mn-ea"/>
                <a:cs typeface="+mn-cs"/>
              </a:rPr>
              <a:t>élicitation</a:t>
            </a:r>
            <a:r>
              <a:rPr lang="fr-FR" sz="1200" kern="1200" baseline="0" dirty="0" smtClean="0">
                <a:solidFill>
                  <a:schemeClr val="tx1"/>
                </a:solidFill>
                <a:effectLst/>
                <a:latin typeface="+mn-lt"/>
                <a:ea typeface="+mn-ea"/>
                <a:cs typeface="+mn-cs"/>
              </a:rPr>
              <a:t> pour vérifier la nature des compétences collaboratives </a:t>
            </a:r>
            <a:r>
              <a:rPr lang="fr-FR" sz="1200" kern="1200" baseline="0" dirty="0" smtClean="0">
                <a:solidFill>
                  <a:schemeClr val="tx1"/>
                </a:solidFill>
                <a:effectLst/>
                <a:latin typeface="+mn-lt"/>
                <a:ea typeface="+mn-ea"/>
                <a:cs typeface="+mn-cs"/>
              </a:rPr>
              <a:t>réinvestie </a:t>
            </a:r>
            <a:r>
              <a:rPr lang="fr-FR" sz="1200" kern="1200" baseline="0" dirty="0" smtClean="0">
                <a:solidFill>
                  <a:schemeClr val="tx1"/>
                </a:solidFill>
                <a:effectLst/>
                <a:latin typeface="+mn-lt"/>
                <a:ea typeface="+mn-ea"/>
                <a:cs typeface="+mn-cs"/>
              </a:rPr>
              <a:t>après la formation.   Cette techniques est préconisée en recherches ethnographiques qui mobilisent le modèle d’</a:t>
            </a:r>
            <a:r>
              <a:rPr lang="fr-FR" sz="1200" kern="1200" baseline="0" dirty="0" err="1" smtClean="0">
                <a:solidFill>
                  <a:schemeClr val="tx1"/>
                </a:solidFill>
                <a:effectLst/>
                <a:latin typeface="+mn-lt"/>
                <a:ea typeface="+mn-ea"/>
                <a:cs typeface="+mn-cs"/>
              </a:rPr>
              <a:t>Engenström</a:t>
            </a:r>
            <a:r>
              <a:rPr lang="fr-FR" sz="1200" kern="1200" baseline="0" dirty="0" smtClean="0">
                <a:solidFill>
                  <a:schemeClr val="tx1"/>
                </a:solidFill>
                <a:effectLst/>
                <a:latin typeface="+mn-lt"/>
                <a:ea typeface="+mn-ea"/>
                <a:cs typeface="+mn-cs"/>
              </a:rPr>
              <a:t>. Les données collectées à cette étape ont permis de déterminer 319 descripteurs des CC.</a:t>
            </a:r>
          </a:p>
          <a:p>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Ces données ont été traitées en référence à u</a:t>
            </a:r>
            <a:r>
              <a:rPr lang="fr-FR" sz="1200" kern="1200" dirty="0" smtClean="0">
                <a:solidFill>
                  <a:schemeClr val="tx1"/>
                </a:solidFill>
                <a:effectLst/>
                <a:latin typeface="+mn-lt"/>
                <a:ea typeface="+mn-ea"/>
                <a:cs typeface="+mn-cs"/>
              </a:rPr>
              <a:t>n cadre de référence composé de 34 items élaboré essentiellement à partir du modèle des compétences collaboratives de Morse et Stephens (2012).</a:t>
            </a:r>
            <a:endParaRPr lang="fr-FR" sz="1200" kern="1200" baseline="0" dirty="0" smtClean="0">
              <a:solidFill>
                <a:schemeClr val="tx1"/>
              </a:solidFill>
              <a:effectLst/>
              <a:latin typeface="+mn-lt"/>
              <a:ea typeface="+mn-ea"/>
              <a:cs typeface="+mn-cs"/>
            </a:endParaRPr>
          </a:p>
          <a:p>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Au total, </a:t>
            </a:r>
            <a:r>
              <a:rPr lang="fr-FR" sz="1200" baseline="0" dirty="0" smtClean="0"/>
              <a:t>711 </a:t>
            </a:r>
            <a:r>
              <a:rPr lang="fr-FR" sz="1200" kern="1200" baseline="0" dirty="0" smtClean="0">
                <a:solidFill>
                  <a:schemeClr val="tx1"/>
                </a:solidFill>
                <a:effectLst/>
                <a:latin typeface="+mn-lt"/>
                <a:ea typeface="+mn-ea"/>
                <a:cs typeface="+mn-cs"/>
              </a:rPr>
              <a:t>descripteurs des CC ont pu être identifiés .</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6</a:t>
            </a:fld>
            <a:endParaRPr lang="fr-FR"/>
          </a:p>
        </p:txBody>
      </p:sp>
    </p:spTree>
    <p:extLst>
      <p:ext uri="{BB962C8B-B14F-4D97-AF65-F5344CB8AC3E}">
        <p14:creationId xmlns:p14="http://schemas.microsoft.com/office/powerpoint/2010/main" val="360801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trike="noStrike" dirty="0" smtClean="0"/>
              <a:t>L’ analyse des</a:t>
            </a:r>
            <a:r>
              <a:rPr lang="fr-FR" strike="noStrike" baseline="0" dirty="0" smtClean="0"/>
              <a:t> </a:t>
            </a:r>
            <a:r>
              <a:rPr lang="fr-FR" strike="noStrike" dirty="0" smtClean="0"/>
              <a:t>données</a:t>
            </a:r>
            <a:r>
              <a:rPr lang="fr-FR" strike="noStrike" baseline="0" dirty="0" smtClean="0"/>
              <a:t> empiriques conduit à formuler plusieurs caractéristiques des compétences collaboratives </a:t>
            </a:r>
          </a:p>
          <a:p>
            <a:r>
              <a:rPr lang="fr-FR" strike="noStrike" baseline="0" dirty="0" smtClean="0"/>
              <a:t>Ainsi </a:t>
            </a:r>
            <a:r>
              <a:rPr lang="fr-FR" sz="1200" kern="1200" baseline="0" dirty="0" smtClean="0">
                <a:solidFill>
                  <a:schemeClr val="tx1"/>
                </a:solidFill>
                <a:effectLst/>
                <a:latin typeface="+mn-lt"/>
                <a:ea typeface="+mn-ea"/>
                <a:cs typeface="+mn-cs"/>
              </a:rPr>
              <a:t>l’existence </a:t>
            </a:r>
            <a:r>
              <a:rPr lang="fr-FR" sz="1200" kern="1200" dirty="0" smtClean="0">
                <a:solidFill>
                  <a:schemeClr val="tx1"/>
                </a:solidFill>
                <a:effectLst/>
                <a:latin typeface="+mn-lt"/>
                <a:ea typeface="+mn-ea"/>
                <a:cs typeface="+mn-cs"/>
              </a:rPr>
              <a:t>de « compétences charnières »</a:t>
            </a:r>
            <a:r>
              <a:rPr lang="fr-FR" sz="1200" kern="1200" baseline="0" dirty="0" smtClean="0">
                <a:solidFill>
                  <a:schemeClr val="tx1"/>
                </a:solidFill>
                <a:effectLst/>
                <a:latin typeface="+mn-lt"/>
                <a:ea typeface="+mn-ea"/>
                <a:cs typeface="+mn-cs"/>
              </a:rPr>
              <a:t> a pu être montré. </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C’est-à-dire</a:t>
            </a:r>
            <a:r>
              <a:rPr lang="fr-FR" sz="1200" u="none" kern="1200" dirty="0" smtClean="0">
                <a:solidFill>
                  <a:schemeClr val="tx1"/>
                </a:solidFill>
                <a:effectLst/>
                <a:latin typeface="+mn-lt"/>
                <a:ea typeface="+mn-ea"/>
                <a:cs typeface="+mn-cs"/>
              </a:rPr>
              <a:t>,</a:t>
            </a:r>
            <a:r>
              <a:rPr lang="fr-FR" sz="1200" u="none" kern="1200" baseline="0" dirty="0" smtClean="0">
                <a:solidFill>
                  <a:schemeClr val="tx1"/>
                </a:solidFill>
                <a:effectLst/>
                <a:latin typeface="+mn-lt"/>
                <a:ea typeface="+mn-ea"/>
                <a:cs typeface="+mn-cs"/>
              </a:rPr>
              <a:t> d</a:t>
            </a:r>
            <a:r>
              <a:rPr lang="fr-FR" sz="1200" u="none" kern="12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s compétences </a:t>
            </a:r>
            <a:r>
              <a:rPr lang="fr-FR" sz="1200" kern="1200" baseline="0" dirty="0" smtClean="0">
                <a:solidFill>
                  <a:schemeClr val="tx1"/>
                </a:solidFill>
                <a:effectLst/>
                <a:latin typeface="+mn-lt"/>
                <a:ea typeface="+mn-ea"/>
                <a:cs typeface="+mn-cs"/>
              </a:rPr>
              <a:t>sans lesquelles, la collaboration serait </a:t>
            </a:r>
            <a:r>
              <a:rPr lang="fr-FR" sz="1200" kern="1200" dirty="0" smtClean="0">
                <a:solidFill>
                  <a:schemeClr val="tx1"/>
                </a:solidFill>
                <a:effectLst/>
                <a:latin typeface="+mn-lt"/>
                <a:ea typeface="+mn-ea"/>
                <a:cs typeface="+mn-cs"/>
              </a:rPr>
              <a:t>difficile à mettre en œuvre</a:t>
            </a:r>
            <a:r>
              <a:rPr lang="fr-FR" sz="1200" kern="1200" baseline="0" dirty="0" smtClean="0">
                <a:solidFill>
                  <a:schemeClr val="tx1"/>
                </a:solidFill>
                <a:effectLst/>
                <a:latin typeface="+mn-lt"/>
                <a:ea typeface="+mn-ea"/>
                <a:cs typeface="+mn-cs"/>
              </a:rPr>
              <a:t>. </a:t>
            </a:r>
          </a:p>
          <a:p>
            <a:r>
              <a:rPr lang="fr-FR" sz="1200" kern="1200" baseline="0" dirty="0" smtClean="0">
                <a:solidFill>
                  <a:schemeClr val="tx1"/>
                </a:solidFill>
                <a:effectLst/>
                <a:latin typeface="+mn-lt"/>
                <a:ea typeface="+mn-ea"/>
                <a:cs typeface="+mn-cs"/>
              </a:rPr>
              <a:t>Ces 11 compétences ont été identifiées par le procédé de triangulation des meilleurs résultats, obtenu à partir de trois outils de collecte : questionnaire, entretiens compréhensifs et observations élicités. </a:t>
            </a:r>
          </a:p>
          <a:p>
            <a:r>
              <a:rPr lang="fr-FR" sz="1200" kern="1200" dirty="0" smtClean="0">
                <a:solidFill>
                  <a:schemeClr val="tx1"/>
                </a:solidFill>
                <a:effectLst/>
                <a:latin typeface="+mn-lt"/>
                <a:ea typeface="+mn-ea"/>
                <a:cs typeface="+mn-cs"/>
              </a:rPr>
              <a:t>Dans </a:t>
            </a:r>
            <a:r>
              <a:rPr lang="fr-FR" sz="1200" kern="1200" dirty="0" smtClean="0">
                <a:solidFill>
                  <a:schemeClr val="tx1"/>
                </a:solidFill>
                <a:effectLst/>
                <a:latin typeface="+mn-lt"/>
                <a:ea typeface="+mn-ea"/>
                <a:cs typeface="+mn-cs"/>
              </a:rPr>
              <a:t>la catégorie « antécédents »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l’état d’esprit collaboratif implique un</a:t>
            </a:r>
            <a:r>
              <a:rPr lang="fr-FR" sz="1200" i="1" kern="1200" dirty="0" smtClean="0">
                <a:solidFill>
                  <a:schemeClr val="tx1"/>
                </a:solidFill>
                <a:effectLst/>
                <a:latin typeface="+mn-lt"/>
                <a:ea typeface="+mn-ea"/>
                <a:cs typeface="+mn-cs"/>
              </a:rPr>
              <a:t> a priori</a:t>
            </a:r>
            <a:r>
              <a:rPr lang="fr-FR" sz="1200" kern="1200" dirty="0" smtClean="0">
                <a:solidFill>
                  <a:schemeClr val="tx1"/>
                </a:solidFill>
                <a:effectLst/>
                <a:latin typeface="+mn-lt"/>
                <a:ea typeface="+mn-ea"/>
                <a:cs typeface="+mn-cs"/>
              </a:rPr>
              <a:t> positif pour des activités effectuées en commun. Cela suppose un travail individuel pour savoir maîtriser ses besoins de reconnaissance, et au niveau interpersonnel, une prise en compte des relations d’interdépendance avec les autres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l’humilité découle de la conscience d’interdépendance avec autrui ; elle consiste à adopter une attitude de « contenance de soi » et à savoir questionner ses certitudes sans pour autant remettre en question sa personne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être bienveillant correspond à une attitude empathique ; celle-ci se manifeste par la communication non agressive et dans des micro-gestes (sourire, regard…).</a:t>
            </a:r>
          </a:p>
          <a:p>
            <a:r>
              <a:rPr lang="fr-FR" sz="1200" kern="1200" dirty="0" smtClean="0">
                <a:solidFill>
                  <a:schemeClr val="tx1"/>
                </a:solidFill>
                <a:effectLst/>
                <a:latin typeface="+mn-lt"/>
                <a:ea typeface="+mn-ea"/>
                <a:cs typeface="+mn-cs"/>
              </a:rPr>
              <a:t>Dans la catégorie « processus » (évaluer / démarrer / animer / mettre en œuvre)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savoir engager des partenaires : selon l’origine du projet, les pratiques en liens oscillent entre </a:t>
            </a:r>
            <a:r>
              <a:rPr lang="fr-FR" sz="1200" kern="1200" dirty="0" err="1" smtClean="0">
                <a:solidFill>
                  <a:schemeClr val="tx1"/>
                </a:solidFill>
                <a:effectLst/>
                <a:latin typeface="+mn-lt"/>
                <a:ea typeface="+mn-ea"/>
                <a:cs typeface="+mn-cs"/>
              </a:rPr>
              <a:t>co</a:t>
            </a:r>
            <a:r>
              <a:rPr lang="fr-FR" sz="1200" kern="1200" dirty="0" smtClean="0">
                <a:solidFill>
                  <a:schemeClr val="tx1"/>
                </a:solidFill>
                <a:effectLst/>
                <a:latin typeface="+mn-lt"/>
                <a:ea typeface="+mn-ea"/>
                <a:cs typeface="+mn-cs"/>
              </a:rPr>
              <a:t>-construction et « démarchage » pour faire participer ;</a:t>
            </a:r>
          </a:p>
          <a:p>
            <a:pPr marL="171450" lvl="0" indent="-171450">
              <a:buFont typeface="Arial" panose="020B0604020202020204" pitchFamily="34" charset="0"/>
              <a:buChar char="•"/>
            </a:pPr>
            <a:r>
              <a:rPr lang="fr-FR" sz="1200" kern="1200" dirty="0" err="1" smtClean="0">
                <a:solidFill>
                  <a:schemeClr val="tx1"/>
                </a:solidFill>
                <a:effectLst/>
                <a:latin typeface="+mn-lt"/>
                <a:ea typeface="+mn-ea"/>
                <a:cs typeface="+mn-cs"/>
              </a:rPr>
              <a:t>co</a:t>
            </a:r>
            <a:r>
              <a:rPr lang="fr-FR" sz="1200" kern="1200" dirty="0" smtClean="0">
                <a:solidFill>
                  <a:schemeClr val="tx1"/>
                </a:solidFill>
                <a:effectLst/>
                <a:latin typeface="+mn-lt"/>
                <a:ea typeface="+mn-ea"/>
                <a:cs typeface="+mn-cs"/>
              </a:rPr>
              <a:t>-concevoir la structure du projet est un processus séquencé d’attention, d’échanges constructifs, d’ajustements des points de vue et de formalisation d’un projet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animer le groupe pour faciliter le travail implique une posture d’attention et de lâcher prise ; l’animation s’appuie, en présentiel, sur les techniques d’émergence de « l’intelligence collective » et à distance, sur la communication et sur la mise en commun des informations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être à l’écoute des personnes et des avis se déploie sur un axe qui démarre dans l’attention portée aux personnes et se transforme progressivement en attention portée au projet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développer et maintenir un réseau d’acteurs passe par des compétences de communication en échanges directs et en communication écrite, et englobe la mise en visibilité du projet à l’intérieur du collectif (qui travaille en commun) ainsi qu’à l’extérieur, ce qui implique la connaissance des outils de communication </a:t>
            </a:r>
            <a:r>
              <a:rPr lang="fr-FR" sz="1200" i="1" kern="1200" dirty="0" smtClean="0">
                <a:solidFill>
                  <a:schemeClr val="tx1"/>
                </a:solidFill>
                <a:effectLst/>
                <a:latin typeface="+mn-lt"/>
                <a:ea typeface="+mn-ea"/>
                <a:cs typeface="+mn-cs"/>
              </a:rPr>
              <a:t>via</a:t>
            </a:r>
            <a:r>
              <a:rPr lang="fr-FR" sz="1200" kern="1200" dirty="0" smtClean="0">
                <a:solidFill>
                  <a:schemeClr val="tx1"/>
                </a:solidFill>
                <a:effectLst/>
                <a:latin typeface="+mn-lt"/>
                <a:ea typeface="+mn-ea"/>
                <a:cs typeface="+mn-cs"/>
              </a:rPr>
              <a:t> le web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gérer les informations consiste à savoir choisir les informations nécessaires à la construction collective et à les partager avec le groupe. </a:t>
            </a:r>
          </a:p>
          <a:p>
            <a:r>
              <a:rPr lang="fr-FR" sz="1200" kern="1200" dirty="0" smtClean="0">
                <a:solidFill>
                  <a:schemeClr val="tx1"/>
                </a:solidFill>
                <a:effectLst/>
                <a:latin typeface="+mn-lt"/>
                <a:ea typeface="+mn-ea"/>
                <a:cs typeface="+mn-cs"/>
              </a:rPr>
              <a:t>Dans la catégorie « résultat »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avoir le souci du bien commun relève d’un idéal de « vivre ensemble en société », dont la mise en pratique passe par la gestion des contenus réalisés collectivement et par l’attribution d’une licence d’usage « créatifs communs »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agir pour atteindre les objectifs communs est un gage d’efficacité de la collaboration.</a:t>
            </a:r>
          </a:p>
          <a:p>
            <a:endParaRPr lang="fr-FR" sz="1200" kern="1200" baseline="0" dirty="0" smtClean="0">
              <a:solidFill>
                <a:schemeClr val="accent1">
                  <a:lumMod val="50000"/>
                </a:schemeClr>
              </a:solidFill>
              <a:effectLst/>
              <a:latin typeface="+mn-lt"/>
              <a:ea typeface="+mn-ea"/>
              <a:cs typeface="+mn-cs"/>
            </a:endParaRPr>
          </a:p>
          <a:p>
            <a:r>
              <a:rPr lang="fr-FR" sz="1200" kern="1200" dirty="0" smtClean="0">
                <a:solidFill>
                  <a:schemeClr val="tx1"/>
                </a:solidFill>
                <a:effectLst/>
                <a:latin typeface="+mn-lt"/>
                <a:ea typeface="+mn-ea"/>
                <a:cs typeface="+mn-cs"/>
              </a:rPr>
              <a:t>Trois </a:t>
            </a:r>
            <a:r>
              <a:rPr lang="fr-FR" sz="1200" kern="1200" dirty="0" smtClean="0">
                <a:solidFill>
                  <a:schemeClr val="tx1"/>
                </a:solidFill>
                <a:effectLst/>
                <a:latin typeface="+mn-lt"/>
                <a:ea typeface="+mn-ea"/>
                <a:cs typeface="+mn-cs"/>
              </a:rPr>
              <a:t>d’entre elles, sont appelés « compétence pivots », puisque</a:t>
            </a:r>
            <a:r>
              <a:rPr lang="fr-FR" sz="1200" kern="1200" baseline="0" dirty="0" smtClean="0">
                <a:solidFill>
                  <a:schemeClr val="tx1"/>
                </a:solidFill>
                <a:effectLst/>
                <a:latin typeface="+mn-lt"/>
                <a:ea typeface="+mn-ea"/>
                <a:cs typeface="+mn-cs"/>
              </a:rPr>
              <a:t> leur présence modifie la qualité du</a:t>
            </a:r>
            <a:r>
              <a:rPr lang="fr-FR" sz="1200" kern="1200" dirty="0" smtClean="0">
                <a:solidFill>
                  <a:schemeClr val="tx1"/>
                </a:solidFill>
                <a:effectLst/>
                <a:latin typeface="+mn-lt"/>
                <a:ea typeface="+mn-ea"/>
                <a:cs typeface="+mn-cs"/>
              </a:rPr>
              <a:t> processus,</a:t>
            </a:r>
            <a:r>
              <a:rPr lang="fr-FR" sz="1200" kern="1200" baseline="0" dirty="0" smtClean="0">
                <a:solidFill>
                  <a:schemeClr val="tx1"/>
                </a:solidFill>
                <a:effectLst/>
                <a:latin typeface="+mn-lt"/>
                <a:ea typeface="+mn-ea"/>
                <a:cs typeface="+mn-cs"/>
              </a:rPr>
              <a:t> comme </a:t>
            </a:r>
            <a:r>
              <a:rPr lang="fr-FR" sz="1200" kern="1200" dirty="0" smtClean="0">
                <a:solidFill>
                  <a:schemeClr val="tx1"/>
                </a:solidFill>
                <a:effectLst/>
                <a:latin typeface="+mn-lt"/>
                <a:ea typeface="+mn-ea"/>
                <a:cs typeface="+mn-cs"/>
              </a:rPr>
              <a:t>cela pu être observé</a:t>
            </a:r>
            <a:r>
              <a:rPr lang="fr-FR" sz="1200" kern="1200" baseline="0" dirty="0" smtClean="0">
                <a:solidFill>
                  <a:schemeClr val="tx1"/>
                </a:solidFill>
                <a:effectLst/>
                <a:latin typeface="+mn-lt"/>
                <a:ea typeface="+mn-ea"/>
                <a:cs typeface="+mn-cs"/>
              </a:rPr>
              <a:t> dans les 4 projets suivis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première : « avoir un état d’esprit collaboratif » est une attitude reconnaissable par trois indicateurs</a:t>
            </a:r>
            <a:r>
              <a:rPr lang="fr-FR" sz="1200" kern="1200" baseline="0" dirty="0" smtClean="0">
                <a:solidFill>
                  <a:schemeClr val="tx1"/>
                </a:solidFill>
                <a:effectLst/>
                <a:latin typeface="+mn-lt"/>
                <a:ea typeface="+mn-ea"/>
                <a:cs typeface="+mn-cs"/>
              </a:rPr>
              <a:t> : un</a:t>
            </a:r>
            <a:r>
              <a:rPr lang="fr-FR" sz="1200" i="1" kern="1200" dirty="0" smtClean="0">
                <a:solidFill>
                  <a:schemeClr val="tx1"/>
                </a:solidFill>
                <a:effectLst/>
                <a:latin typeface="+mn-lt"/>
                <a:ea typeface="+mn-ea"/>
                <a:cs typeface="+mn-cs"/>
              </a:rPr>
              <a:t> a priori</a:t>
            </a:r>
            <a:r>
              <a:rPr lang="fr-FR" sz="1200" kern="1200" dirty="0" smtClean="0">
                <a:solidFill>
                  <a:schemeClr val="tx1"/>
                </a:solidFill>
                <a:effectLst/>
                <a:latin typeface="+mn-lt"/>
                <a:ea typeface="+mn-ea"/>
                <a:cs typeface="+mn-cs"/>
              </a:rPr>
              <a:t> positif pour des activités effectuées en commun</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 l’intégration d’un mécanisme d’échanges réciproques  et une conscience d’un soi interdépendant des autres.</a:t>
            </a:r>
          </a:p>
          <a:p>
            <a:pPr lvl="0"/>
            <a:r>
              <a:rPr lang="fr-FR" sz="1200" kern="1200" dirty="0" smtClean="0">
                <a:solidFill>
                  <a:schemeClr val="tx1"/>
                </a:solidFill>
                <a:effectLst/>
                <a:latin typeface="+mn-lt"/>
                <a:ea typeface="+mn-ea"/>
                <a:cs typeface="+mn-cs"/>
              </a:rPr>
              <a:t>Cette compétence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qualifie une prédisposition pour entrer dans la collaboration.</a:t>
            </a:r>
          </a:p>
          <a:p>
            <a:pPr lvl="0"/>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deuxième</a:t>
            </a:r>
            <a:r>
              <a:rPr lang="fr-FR" sz="1200" kern="1200" baseline="0" dirty="0" smtClean="0">
                <a:solidFill>
                  <a:schemeClr val="tx1"/>
                </a:solidFill>
                <a:effectLst/>
                <a:latin typeface="+mn-lt"/>
                <a:ea typeface="+mn-ea"/>
                <a:cs typeface="+mn-cs"/>
              </a:rPr>
              <a:t> compétence pivot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a:t>
            </a:r>
            <a:r>
              <a:rPr lang="fr-FR" sz="1200" kern="1200" dirty="0" smtClean="0">
                <a:solidFill>
                  <a:schemeClr val="tx1"/>
                </a:solidFill>
                <a:effectLst/>
                <a:latin typeface="+mn-lt"/>
                <a:ea typeface="+mn-ea"/>
                <a:cs typeface="+mn-cs"/>
              </a:rPr>
              <a:t>-concevoir la structure du projet » intervient</a:t>
            </a:r>
            <a:r>
              <a:rPr lang="fr-FR" sz="1200" kern="1200" baseline="0" dirty="0" smtClean="0">
                <a:solidFill>
                  <a:schemeClr val="tx1"/>
                </a:solidFill>
                <a:effectLst/>
                <a:latin typeface="+mn-lt"/>
                <a:ea typeface="+mn-ea"/>
                <a:cs typeface="+mn-cs"/>
              </a:rPr>
              <a:t> au démarrage de la collaboration. La </a:t>
            </a:r>
            <a:r>
              <a:rPr lang="fr-FR" sz="1200" kern="1200" baseline="0" dirty="0" err="1" smtClean="0">
                <a:solidFill>
                  <a:schemeClr val="tx1"/>
                </a:solidFill>
                <a:effectLst/>
                <a:latin typeface="+mn-lt"/>
                <a:ea typeface="+mn-ea"/>
                <a:cs typeface="+mn-cs"/>
              </a:rPr>
              <a:t>co</a:t>
            </a:r>
            <a:r>
              <a:rPr lang="fr-FR" sz="1200" kern="1200" baseline="0" dirty="0" smtClean="0">
                <a:solidFill>
                  <a:schemeClr val="tx1"/>
                </a:solidFill>
                <a:effectLst/>
                <a:latin typeface="+mn-lt"/>
                <a:ea typeface="+mn-ea"/>
                <a:cs typeface="+mn-cs"/>
              </a:rPr>
              <a:t>-conception est </a:t>
            </a:r>
            <a:r>
              <a:rPr lang="fr-FR" sz="1200" kern="1200" dirty="0" smtClean="0">
                <a:solidFill>
                  <a:schemeClr val="tx1"/>
                </a:solidFill>
                <a:effectLst/>
                <a:latin typeface="+mn-lt"/>
                <a:ea typeface="+mn-ea"/>
                <a:cs typeface="+mn-cs"/>
              </a:rPr>
              <a:t>un processus séquencé d’attention, d’échanges constructifs, d’ajustements des points de vue et de formalisation d’un projet . Cette compétence,</a:t>
            </a:r>
            <a:r>
              <a:rPr lang="fr-FR" sz="1200" kern="1200" baseline="0" dirty="0" smtClean="0">
                <a:solidFill>
                  <a:schemeClr val="tx1"/>
                </a:solidFill>
                <a:effectLst/>
                <a:latin typeface="+mn-lt"/>
                <a:ea typeface="+mn-ea"/>
                <a:cs typeface="+mn-cs"/>
              </a:rPr>
              <a:t> lorsqu’</a:t>
            </a:r>
            <a:r>
              <a:rPr lang="fr-FR" sz="1200" kern="1200" dirty="0" smtClean="0">
                <a:solidFill>
                  <a:schemeClr val="tx1"/>
                </a:solidFill>
                <a:effectLst/>
                <a:latin typeface="+mn-lt"/>
                <a:ea typeface="+mn-ea"/>
                <a:cs typeface="+mn-cs"/>
              </a:rPr>
              <a:t>elle se manifeste, renforce l’engagement mutuel</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la motivation pour travailler</a:t>
            </a:r>
            <a:r>
              <a:rPr lang="fr-FR" sz="1200" kern="1200" baseline="0" dirty="0" smtClean="0">
                <a:solidFill>
                  <a:schemeClr val="tx1"/>
                </a:solidFill>
                <a:effectLst/>
                <a:latin typeface="+mn-lt"/>
                <a:ea typeface="+mn-ea"/>
                <a:cs typeface="+mn-cs"/>
              </a:rPr>
              <a:t> ensemble.</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La troisième compétence pivot « avoir </a:t>
            </a:r>
            <a:r>
              <a:rPr lang="fr-FR" sz="1200" b="1" kern="1200" dirty="0" smtClean="0">
                <a:solidFill>
                  <a:schemeClr val="tx1"/>
                </a:solidFill>
                <a:effectLst/>
                <a:latin typeface="+mn-lt"/>
                <a:ea typeface="+mn-ea"/>
                <a:cs typeface="+mn-cs"/>
              </a:rPr>
              <a:t>le</a:t>
            </a:r>
            <a:r>
              <a:rPr lang="fr-FR" sz="1200" kern="1200" dirty="0" smtClean="0">
                <a:solidFill>
                  <a:schemeClr val="tx1"/>
                </a:solidFill>
                <a:effectLst/>
                <a:latin typeface="+mn-lt"/>
                <a:ea typeface="+mn-ea"/>
                <a:cs typeface="+mn-cs"/>
              </a:rPr>
              <a:t> souci du bien commun » est</a:t>
            </a:r>
            <a:r>
              <a:rPr lang="fr-FR" sz="1200" kern="1200" baseline="0" dirty="0" smtClean="0">
                <a:solidFill>
                  <a:schemeClr val="tx1"/>
                </a:solidFill>
                <a:effectLst/>
                <a:latin typeface="+mn-lt"/>
                <a:ea typeface="+mn-ea"/>
                <a:cs typeface="+mn-cs"/>
              </a:rPr>
              <a:t> liée au résultat de la collaboration. Elle</a:t>
            </a:r>
            <a:r>
              <a:rPr lang="fr-FR" sz="1200" kern="1200" dirty="0" smtClean="0">
                <a:solidFill>
                  <a:schemeClr val="tx1"/>
                </a:solidFill>
                <a:effectLst/>
                <a:latin typeface="+mn-lt"/>
                <a:ea typeface="+mn-ea"/>
                <a:cs typeface="+mn-cs"/>
              </a:rPr>
              <a:t> relève d’un idéal du « vivre ensemble en société ». Sa mise en pratique passe par la gestion des contenus réalisés collectivement et mis</a:t>
            </a:r>
            <a:r>
              <a:rPr lang="fr-FR" sz="1200" kern="1200" baseline="0" dirty="0" smtClean="0">
                <a:solidFill>
                  <a:schemeClr val="tx1"/>
                </a:solidFill>
                <a:effectLst/>
                <a:latin typeface="+mn-lt"/>
                <a:ea typeface="+mn-ea"/>
                <a:cs typeface="+mn-cs"/>
              </a:rPr>
              <a:t> en partage</a:t>
            </a:r>
            <a:r>
              <a:rPr lang="fr-FR" sz="1200" kern="1200" dirty="0" smtClean="0">
                <a:solidFill>
                  <a:schemeClr val="tx1"/>
                </a:solidFill>
                <a:effectLst/>
                <a:latin typeface="+mn-lt"/>
                <a:ea typeface="+mn-ea"/>
                <a:cs typeface="+mn-cs"/>
              </a:rPr>
              <a:t>. Sa présence</a:t>
            </a:r>
            <a:r>
              <a:rPr lang="fr-FR" sz="1200" kern="1200" baseline="0" dirty="0" smtClean="0">
                <a:solidFill>
                  <a:schemeClr val="tx1"/>
                </a:solidFill>
                <a:effectLst/>
                <a:latin typeface="+mn-lt"/>
                <a:ea typeface="+mn-ea"/>
                <a:cs typeface="+mn-cs"/>
              </a:rPr>
              <a:t> dans le projet renforce </a:t>
            </a:r>
            <a:r>
              <a:rPr lang="fr-FR" sz="1200" kern="1200" dirty="0" smtClean="0">
                <a:solidFill>
                  <a:schemeClr val="tx1"/>
                </a:solidFill>
                <a:effectLst/>
                <a:latin typeface="+mn-lt"/>
                <a:ea typeface="+mn-ea"/>
                <a:cs typeface="+mn-cs"/>
              </a:rPr>
              <a:t>la maturité du groupe et consolide l’engagement à long terme.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L’analyse empirique a aussi permis de révéler des compétences non existantes dans l’échelle-teste, souvent liée  </a:t>
            </a:r>
            <a:r>
              <a:rPr lang="fr-FR" sz="1200" kern="1200" dirty="0" smtClean="0">
                <a:solidFill>
                  <a:schemeClr val="tx1"/>
                </a:solidFill>
                <a:effectLst/>
                <a:latin typeface="+mn-lt"/>
                <a:ea typeface="+mn-ea"/>
                <a:cs typeface="+mn-cs"/>
              </a:rPr>
              <a:t>liées à l’échange d’information et à </a:t>
            </a:r>
            <a:r>
              <a:rPr lang="fr-FR" sz="1200" kern="1200" baseline="0" dirty="0" smtClean="0">
                <a:solidFill>
                  <a:schemeClr val="tx1"/>
                </a:solidFill>
                <a:effectLst/>
                <a:latin typeface="+mn-lt"/>
                <a:ea typeface="+mn-ea"/>
                <a:cs typeface="+mn-cs"/>
              </a:rPr>
              <a:t>l’usage des outils numériques.  </a:t>
            </a:r>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7</a:t>
            </a:fld>
            <a:endParaRPr lang="fr-FR"/>
          </a:p>
        </p:txBody>
      </p:sp>
    </p:spTree>
    <p:extLst>
      <p:ext uri="{BB962C8B-B14F-4D97-AF65-F5344CB8AC3E}">
        <p14:creationId xmlns:p14="http://schemas.microsoft.com/office/powerpoint/2010/main" val="94934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8</a:t>
            </a:fld>
            <a:endParaRPr lang="fr-FR"/>
          </a:p>
        </p:txBody>
      </p:sp>
    </p:spTree>
    <p:extLst>
      <p:ext uri="{BB962C8B-B14F-4D97-AF65-F5344CB8AC3E}">
        <p14:creationId xmlns:p14="http://schemas.microsoft.com/office/powerpoint/2010/main" val="333491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8CDBB8-04EE-4B54-8503-3B9CAE62C7CD}" type="slidenum">
              <a:rPr lang="fr-FR" smtClean="0"/>
              <a:t>9</a:t>
            </a:fld>
            <a:endParaRPr lang="fr-FR"/>
          </a:p>
        </p:txBody>
      </p:sp>
    </p:spTree>
    <p:extLst>
      <p:ext uri="{BB962C8B-B14F-4D97-AF65-F5344CB8AC3E}">
        <p14:creationId xmlns:p14="http://schemas.microsoft.com/office/powerpoint/2010/main" val="4056871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565" y="4983901"/>
            <a:ext cx="6361043" cy="1463040"/>
          </a:xfrm>
        </p:spPr>
        <p:txBody>
          <a:bodyPr anchor="ctr">
            <a:normAutofit/>
          </a:bodyPr>
          <a:lstStyle>
            <a:lvl1pPr algn="r">
              <a:defRPr lang="fr-FR" sz="2600" smtClean="0">
                <a:effectLst/>
              </a:defRPr>
            </a:lvl1pPr>
          </a:lstStyle>
          <a:p>
            <a:r>
              <a:rPr lang="fr-FR" sz="2600" spc="-40" dirty="0" smtClean="0">
                <a:effectLst/>
                <a:latin typeface="ConduitITCStd Medium"/>
                <a:ea typeface="Times New Roman" panose="02020603050405020304" pitchFamily="18" charset="0"/>
              </a:rPr>
              <a:t>Les compétences collaboratives </a:t>
            </a:r>
            <a:br>
              <a:rPr lang="fr-FR" sz="2600" spc="-40" dirty="0" smtClean="0">
                <a:effectLst/>
                <a:latin typeface="ConduitITCStd Medium"/>
                <a:ea typeface="Times New Roman" panose="02020603050405020304" pitchFamily="18" charset="0"/>
              </a:rPr>
            </a:br>
            <a:r>
              <a:rPr lang="fr-FR" sz="2600" spc="-40" dirty="0" smtClean="0">
                <a:effectLst/>
                <a:latin typeface="ConduitITCStd Medium"/>
                <a:ea typeface="Times New Roman" panose="02020603050405020304" pitchFamily="18" charset="0"/>
              </a:rPr>
              <a:t>et leur développement</a:t>
            </a:r>
            <a:r>
              <a:rPr lang="fr-FR" sz="1200" dirty="0" smtClean="0">
                <a:effectLst/>
                <a:latin typeface="Times New Roman" panose="02020603050405020304" pitchFamily="18" charset="0"/>
                <a:ea typeface="Times New Roman" panose="02020603050405020304" pitchFamily="18" charset="0"/>
              </a:rPr>
              <a:t/>
            </a:r>
            <a:br>
              <a:rPr lang="fr-FR" sz="1200" dirty="0" smtClean="0">
                <a:effectLst/>
                <a:latin typeface="Times New Roman" panose="02020603050405020304" pitchFamily="18" charset="0"/>
                <a:ea typeface="Times New Roman" panose="02020603050405020304" pitchFamily="18" charset="0"/>
              </a:rPr>
            </a:br>
            <a:r>
              <a:rPr lang="fr-FR" sz="2600" spc="-40" dirty="0" smtClean="0">
                <a:effectLst/>
                <a:latin typeface="ConduitITCStd Medium"/>
                <a:ea typeface="Times New Roman" panose="02020603050405020304" pitchFamily="18" charset="0"/>
              </a:rPr>
              <a:t>en formation </a:t>
            </a:r>
            <a:r>
              <a:rPr lang="fr-FR" sz="2600" spc="-40" dirty="0" smtClean="0">
                <a:effectLst/>
                <a:latin typeface="ConduitITCStd Medium"/>
                <a:ea typeface="Times New Roman" panose="02020603050405020304" pitchFamily="18" charset="0"/>
                <a:cs typeface="Times New Roman" panose="02020603050405020304" pitchFamily="18" charset="0"/>
              </a:rPr>
              <a:t>d’adultes</a:t>
            </a:r>
            <a:endParaRPr lang="en-US" dirty="0"/>
          </a:p>
        </p:txBody>
      </p:sp>
      <p:sp>
        <p:nvSpPr>
          <p:cNvPr id="3" name="Subtitle 2"/>
          <p:cNvSpPr>
            <a:spLocks noGrp="1"/>
          </p:cNvSpPr>
          <p:nvPr>
            <p:ph type="subTitle" idx="1" hasCustomPrompt="1"/>
          </p:nvPr>
        </p:nvSpPr>
        <p:spPr>
          <a:xfrm>
            <a:off x="7235687" y="4960137"/>
            <a:ext cx="4870173" cy="1463040"/>
          </a:xfrm>
        </p:spPr>
        <p:txBody>
          <a:bodyPr lIns="91440" rIns="91440" anchor="ctr">
            <a:normAutofit/>
          </a:bodyPr>
          <a:lstStyle>
            <a:lvl1pPr marL="0" marR="0" indent="0" algn="r" rtl="0">
              <a:lnSpc>
                <a:spcPct val="100000"/>
              </a:lnSpc>
              <a:spcBef>
                <a:spcPts val="0"/>
              </a:spcBef>
              <a:buNone/>
              <a:defRPr sz="1600" baseline="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marR="0" algn="r" rtl="0"/>
            <a:r>
              <a:rPr lang="fr-FR" sz="2600" spc="-40" dirty="0" smtClean="0">
                <a:effectLst/>
                <a:latin typeface="ConduitITCStd Medium"/>
                <a:ea typeface="Times New Roman" panose="02020603050405020304" pitchFamily="18" charset="0"/>
              </a:rPr>
              <a:t>Le cas d’une formation hybride</a:t>
            </a:r>
            <a:endParaRPr lang="fr-FR" sz="1600" b="0" i="0" u="none" strike="noStrike" baseline="0" dirty="0" smtClean="0">
              <a:latin typeface="ConduitITCStd Medium"/>
            </a:endParaRP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6993584" y="5153161"/>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65" y="0"/>
            <a:ext cx="9081069" cy="4944165"/>
          </a:xfrm>
          <a:prstGeom prst="rect">
            <a:avLst/>
          </a:prstGeom>
        </p:spPr>
      </p:pic>
      <p:pic>
        <p:nvPicPr>
          <p:cNvPr id="46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78634" y="-285"/>
            <a:ext cx="2627226" cy="494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BL-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51250" y="298854"/>
            <a:ext cx="1421605" cy="87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Image 463" descr="logoR2-Noi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06080" y="1579492"/>
            <a:ext cx="866775" cy="850265"/>
          </a:xfrm>
          <a:prstGeom prst="rect">
            <a:avLst/>
          </a:prstGeom>
          <a:noFill/>
          <a:ln>
            <a:noFill/>
          </a:ln>
        </p:spPr>
      </p:pic>
      <p:pic>
        <p:nvPicPr>
          <p:cNvPr id="465" name="Image 464"/>
          <p:cNvPicPr/>
          <p:nvPr userDrawn="1"/>
        </p:nvPicPr>
        <p:blipFill>
          <a:blip r:embed="rId6">
            <a:extLst>
              <a:ext uri="{28A0092B-C50C-407E-A947-70E740481C1C}">
                <a14:useLocalDpi xmlns:a14="http://schemas.microsoft.com/office/drawing/2010/main" val="0"/>
              </a:ext>
            </a:extLst>
          </a:blip>
          <a:stretch>
            <a:fillRect/>
          </a:stretch>
        </p:blipFill>
        <p:spPr>
          <a:xfrm>
            <a:off x="10875489" y="2529900"/>
            <a:ext cx="665480" cy="665480"/>
          </a:xfrm>
          <a:prstGeom prst="rect">
            <a:avLst/>
          </a:prstGeom>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46026" y="3406075"/>
            <a:ext cx="1340505" cy="41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917" y="710629"/>
            <a:ext cx="342809" cy="10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10/30/2018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rs.uvm.edu/nnco/collab/wellnes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ctrTitle"/>
          </p:nvPr>
        </p:nvSpPr>
        <p:spPr>
          <a:xfrm>
            <a:off x="216373" y="5470071"/>
            <a:ext cx="6837570" cy="1125812"/>
          </a:xfrm>
        </p:spPr>
        <p:txBody>
          <a:bodyPr>
            <a:normAutofit fontScale="90000"/>
          </a:bodyPr>
          <a:lstStyle/>
          <a:p>
            <a:r>
              <a:rPr lang="fr-FR" dirty="0" smtClean="0"/>
              <a:t>Les compétences collaboratives Et LEUR DEVELOPPEMENT EN FORMATION D’ADULTES</a:t>
            </a:r>
            <a:br>
              <a:rPr lang="fr-FR" dirty="0" smtClean="0"/>
            </a:br>
            <a:r>
              <a:rPr lang="fr-FR" sz="2000" dirty="0" smtClean="0">
                <a:solidFill>
                  <a:schemeClr val="bg1">
                    <a:lumMod val="50000"/>
                  </a:schemeClr>
                </a:solidFill>
              </a:rPr>
              <a:t>Point </a:t>
            </a:r>
            <a:r>
              <a:rPr lang="fr-FR" sz="2000" dirty="0" smtClean="0">
                <a:solidFill>
                  <a:schemeClr val="bg1">
                    <a:lumMod val="50000"/>
                  </a:schemeClr>
                </a:solidFill>
              </a:rPr>
              <a:t>de Vue à partir de la recherche doctorale soutenue en janvier 2018</a:t>
            </a:r>
            <a:br>
              <a:rPr lang="fr-FR" sz="2000" dirty="0" smtClean="0">
                <a:solidFill>
                  <a:schemeClr val="bg1">
                    <a:lumMod val="50000"/>
                  </a:schemeClr>
                </a:solidFill>
              </a:rPr>
            </a:br>
            <a:endParaRPr lang="fr-FR" sz="2000" dirty="0">
              <a:solidFill>
                <a:schemeClr val="bg1">
                  <a:lumMod val="50000"/>
                </a:schemeClr>
              </a:solidFill>
            </a:endParaRPr>
          </a:p>
        </p:txBody>
      </p:sp>
      <p:sp>
        <p:nvSpPr>
          <p:cNvPr id="6" name="Sous-titre 4"/>
          <p:cNvSpPr txBox="1">
            <a:spLocks/>
          </p:cNvSpPr>
          <p:nvPr/>
        </p:nvSpPr>
        <p:spPr>
          <a:xfrm>
            <a:off x="8047828" y="4205571"/>
            <a:ext cx="3838073" cy="832920"/>
          </a:xfrm>
          <a:prstGeom prst="rect">
            <a:avLst/>
          </a:prstGeom>
        </p:spPr>
        <p:txBody>
          <a:bodyPr vert="horz" lIns="91440" tIns="45720" rIns="91440" bIns="45720" rtlCol="0" anchor="ctr">
            <a:normAutofit/>
          </a:bodyPr>
          <a:lstStyle>
            <a:lvl1pPr marL="0" marR="0" indent="0" algn="r" defTabSz="914400" rtl="0" eaLnBrk="1" latinLnBrk="0" hangingPunct="1">
              <a:lnSpc>
                <a:spcPct val="100000"/>
              </a:lnSpc>
              <a:spcBef>
                <a:spcPts val="0"/>
              </a:spcBef>
              <a:spcAft>
                <a:spcPts val="200"/>
              </a:spcAft>
              <a:buClr>
                <a:schemeClr val="accent3"/>
              </a:buClr>
              <a:buSzPct val="100000"/>
              <a:buFont typeface="Tw Cen MT" panose="020B0602020104020603" pitchFamily="34" charset="0"/>
              <a:buNone/>
              <a:defRPr sz="1600" kern="1200" baseline="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9pPr>
          </a:lstStyle>
          <a:p>
            <a:endParaRPr lang="fr-FR" sz="2400" dirty="0"/>
          </a:p>
        </p:txBody>
      </p:sp>
      <p:sp>
        <p:nvSpPr>
          <p:cNvPr id="7" name="Sous-titre 4"/>
          <p:cNvSpPr txBox="1">
            <a:spLocks/>
          </p:cNvSpPr>
          <p:nvPr/>
        </p:nvSpPr>
        <p:spPr>
          <a:xfrm>
            <a:off x="7292553" y="5246918"/>
            <a:ext cx="4489483" cy="1153882"/>
          </a:xfrm>
          <a:prstGeom prst="rect">
            <a:avLst/>
          </a:prstGeom>
        </p:spPr>
        <p:txBody>
          <a:bodyPr vert="horz" lIns="91440" tIns="45720" rIns="91440" bIns="45720" rtlCol="0" anchor="ctr">
            <a:normAutofit/>
          </a:bodyPr>
          <a:lstStyle>
            <a:lvl1pPr marL="0" marR="0" indent="0" algn="r" defTabSz="914400" rtl="0" eaLnBrk="1" latinLnBrk="0" hangingPunct="1">
              <a:lnSpc>
                <a:spcPct val="100000"/>
              </a:lnSpc>
              <a:spcBef>
                <a:spcPts val="0"/>
              </a:spcBef>
              <a:spcAft>
                <a:spcPts val="200"/>
              </a:spcAft>
              <a:buClr>
                <a:schemeClr val="accent3"/>
              </a:buClr>
              <a:buSzPct val="100000"/>
              <a:buFont typeface="Tw Cen MT" panose="020B0602020104020603" pitchFamily="34" charset="0"/>
              <a:buNone/>
              <a:defRPr sz="1600" kern="1200" baseline="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9pPr>
          </a:lstStyle>
          <a:p>
            <a:pPr algn="l"/>
            <a:r>
              <a:rPr lang="fr-FR" sz="1900" dirty="0" err="1" smtClean="0">
                <a:solidFill>
                  <a:schemeClr val="tx1">
                    <a:lumMod val="50000"/>
                    <a:lumOff val="50000"/>
                  </a:schemeClr>
                </a:solidFill>
              </a:rPr>
              <a:t>Elzbieta</a:t>
            </a:r>
            <a:r>
              <a:rPr lang="fr-FR" sz="1900" dirty="0" smtClean="0">
                <a:solidFill>
                  <a:schemeClr val="tx1">
                    <a:lumMod val="50000"/>
                    <a:lumOff val="50000"/>
                  </a:schemeClr>
                </a:solidFill>
              </a:rPr>
              <a:t> </a:t>
            </a:r>
            <a:r>
              <a:rPr lang="fr-FR" sz="1900" dirty="0" err="1" smtClean="0">
                <a:solidFill>
                  <a:schemeClr val="tx1">
                    <a:lumMod val="50000"/>
                    <a:lumOff val="50000"/>
                  </a:schemeClr>
                </a:solidFill>
              </a:rPr>
              <a:t>Sanojca</a:t>
            </a:r>
            <a:endParaRPr lang="fr-FR" sz="1900" dirty="0" smtClean="0">
              <a:solidFill>
                <a:schemeClr val="tx1">
                  <a:lumMod val="50000"/>
                  <a:lumOff val="50000"/>
                </a:schemeClr>
              </a:solidFill>
            </a:endParaRPr>
          </a:p>
          <a:p>
            <a:pPr algn="l"/>
            <a:r>
              <a:rPr lang="fr-FR" sz="1900" dirty="0" smtClean="0">
                <a:solidFill>
                  <a:schemeClr val="tx1">
                    <a:lumMod val="50000"/>
                    <a:lumOff val="50000"/>
                  </a:schemeClr>
                </a:solidFill>
              </a:rPr>
              <a:t>Docteure en Sciences de l’éducation</a:t>
            </a:r>
          </a:p>
          <a:p>
            <a:pPr algn="l"/>
            <a:r>
              <a:rPr lang="fr-FR" sz="1900" dirty="0" smtClean="0">
                <a:solidFill>
                  <a:schemeClr val="tx1">
                    <a:lumMod val="50000"/>
                    <a:lumOff val="50000"/>
                  </a:schemeClr>
                </a:solidFill>
              </a:rPr>
              <a:t>ATER – Université Rennes 2 </a:t>
            </a:r>
          </a:p>
        </p:txBody>
      </p:sp>
      <p:sp>
        <p:nvSpPr>
          <p:cNvPr id="8" name="Sous-titre 4"/>
          <p:cNvSpPr txBox="1">
            <a:spLocks/>
          </p:cNvSpPr>
          <p:nvPr/>
        </p:nvSpPr>
        <p:spPr>
          <a:xfrm>
            <a:off x="6730189" y="5132843"/>
            <a:ext cx="5051847" cy="832920"/>
          </a:xfrm>
          <a:prstGeom prst="rect">
            <a:avLst/>
          </a:prstGeom>
        </p:spPr>
        <p:txBody>
          <a:bodyPr vert="horz" lIns="91440" tIns="45720" rIns="91440" bIns="45720" rtlCol="0" anchor="ctr">
            <a:normAutofit/>
          </a:bodyPr>
          <a:lstStyle>
            <a:lvl1pPr marL="0" marR="0" indent="0" algn="r" defTabSz="914400" rtl="0" eaLnBrk="1" latinLnBrk="0" hangingPunct="1">
              <a:lnSpc>
                <a:spcPct val="100000"/>
              </a:lnSpc>
              <a:spcBef>
                <a:spcPts val="0"/>
              </a:spcBef>
              <a:spcAft>
                <a:spcPts val="200"/>
              </a:spcAft>
              <a:buClr>
                <a:schemeClr val="accent3"/>
              </a:buClr>
              <a:buSzPct val="100000"/>
              <a:buFont typeface="Tw Cen MT" panose="020B0602020104020603" pitchFamily="34" charset="0"/>
              <a:buNone/>
              <a:defRPr sz="1600" kern="1200" baseline="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3"/>
              </a:buClr>
              <a:buFont typeface="Wingdings 3" pitchFamily="18" charset="2"/>
              <a:buNone/>
              <a:defRPr sz="1800" kern="1200">
                <a:solidFill>
                  <a:schemeClr val="tx1"/>
                </a:solidFill>
                <a:latin typeface="+mn-lt"/>
                <a:ea typeface="+mn-ea"/>
                <a:cs typeface="+mn-cs"/>
              </a:defRPr>
            </a:lvl9pPr>
          </a:lstStyle>
          <a:p>
            <a:pPr algn="l"/>
            <a:endParaRPr lang="fr-FR"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 y="0"/>
            <a:ext cx="428365" cy="494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8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spTree>
    <p:extLst>
      <p:ext uri="{BB962C8B-B14F-4D97-AF65-F5344CB8AC3E}">
        <p14:creationId xmlns:p14="http://schemas.microsoft.com/office/powerpoint/2010/main" val="3983879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42" y="96792"/>
            <a:ext cx="10276134" cy="6446856"/>
          </a:xfrm>
          <a:prstGeom prst="rect">
            <a:avLst/>
          </a:prstGeom>
        </p:spPr>
      </p:pic>
      <p:pic>
        <p:nvPicPr>
          <p:cNvPr id="3" name="Imag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4505" y="5769031"/>
            <a:ext cx="222841" cy="702048"/>
          </a:xfrm>
          <a:prstGeom prst="rect">
            <a:avLst/>
          </a:prstGeom>
        </p:spPr>
      </p:pic>
    </p:spTree>
    <p:extLst>
      <p:ext uri="{BB962C8B-B14F-4D97-AF65-F5344CB8AC3E}">
        <p14:creationId xmlns:p14="http://schemas.microsoft.com/office/powerpoint/2010/main" val="1257873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Recherche d’exhaustivité des points de vue </a:t>
            </a:r>
          </a:p>
        </p:txBody>
      </p:sp>
      <p:pic>
        <p:nvPicPr>
          <p:cNvPr id="6"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7911" y="1813356"/>
            <a:ext cx="9116495" cy="4890481"/>
          </a:xfrm>
        </p:spPr>
      </p:pic>
      <p:pic>
        <p:nvPicPr>
          <p:cNvPr id="4" name="Imag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0257" y="6001789"/>
            <a:ext cx="222841" cy="702048"/>
          </a:xfrm>
          <a:prstGeom prst="rect">
            <a:avLst/>
          </a:prstGeom>
        </p:spPr>
      </p:pic>
    </p:spTree>
    <p:extLst>
      <p:ext uri="{BB962C8B-B14F-4D97-AF65-F5344CB8AC3E}">
        <p14:creationId xmlns:p14="http://schemas.microsoft.com/office/powerpoint/2010/main" val="2399831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7" y="585216"/>
            <a:ext cx="10896323" cy="1499616"/>
          </a:xfrm>
        </p:spPr>
        <p:txBody>
          <a:bodyPr>
            <a:normAutofit/>
          </a:bodyPr>
          <a:lstStyle/>
          <a:p>
            <a:r>
              <a:rPr lang="fr-FR" sz="4000" dirty="0">
                <a:solidFill>
                  <a:srgbClr val="595959"/>
                </a:solidFill>
                <a:latin typeface="Tw Cen MT" panose="020B0602020104020603"/>
              </a:rPr>
              <a:t>Trois logiques pour aborder </a:t>
            </a:r>
            <a:r>
              <a:rPr lang="fr-FR" sz="4000" dirty="0" smtClean="0">
                <a:solidFill>
                  <a:srgbClr val="595959"/>
                </a:solidFill>
                <a:latin typeface="Tw Cen MT" panose="020B0602020104020603"/>
              </a:rPr>
              <a:t/>
            </a:r>
            <a:br>
              <a:rPr lang="fr-FR" sz="4000" dirty="0" smtClean="0">
                <a:solidFill>
                  <a:srgbClr val="595959"/>
                </a:solidFill>
                <a:latin typeface="Tw Cen MT" panose="020B0602020104020603"/>
              </a:rPr>
            </a:br>
            <a:r>
              <a:rPr lang="fr-FR" sz="4000" dirty="0" smtClean="0">
                <a:solidFill>
                  <a:srgbClr val="595959"/>
                </a:solidFill>
                <a:latin typeface="Tw Cen MT" panose="020B0602020104020603"/>
              </a:rPr>
              <a:t>les </a:t>
            </a:r>
            <a:r>
              <a:rPr lang="fr-FR" sz="4000" dirty="0">
                <a:solidFill>
                  <a:srgbClr val="595959"/>
                </a:solidFill>
                <a:latin typeface="Tw Cen MT" panose="020B0602020104020603"/>
              </a:rPr>
              <a:t>compétences collaboratives </a:t>
            </a:r>
            <a:endParaRPr lang="fr-CA" sz="4000" dirty="0">
              <a:solidFill>
                <a:srgbClr val="595959"/>
              </a:solidFill>
              <a:latin typeface="Tw Cen MT" panose="020B0602020104020603"/>
            </a:endParaRPr>
          </a:p>
        </p:txBody>
      </p:sp>
      <p:pic>
        <p:nvPicPr>
          <p:cNvPr id="4" name="Imag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863" y="5569528"/>
            <a:ext cx="202020" cy="636452"/>
          </a:xfrm>
          <a:prstGeom prst="rect">
            <a:avLst/>
          </a:prstGeom>
        </p:spPr>
      </p:pic>
      <p:pic>
        <p:nvPicPr>
          <p:cNvPr id="7" name="Espace réservé du contenu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26575" y="2465422"/>
            <a:ext cx="6778629" cy="4189445"/>
          </a:xfrm>
          <a:prstGeom prst="rect">
            <a:avLst/>
          </a:prstGeom>
        </p:spPr>
      </p:pic>
    </p:spTree>
    <p:extLst>
      <p:ext uri="{BB962C8B-B14F-4D97-AF65-F5344CB8AC3E}">
        <p14:creationId xmlns:p14="http://schemas.microsoft.com/office/powerpoint/2010/main" val="1835350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èche courbée vers la gauche 15"/>
          <p:cNvSpPr/>
          <p:nvPr/>
        </p:nvSpPr>
        <p:spPr>
          <a:xfrm flipH="1">
            <a:off x="717269" y="4753850"/>
            <a:ext cx="858414" cy="1342209"/>
          </a:xfrm>
          <a:prstGeom prst="curved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Flèche courbée vers la gauche 3"/>
          <p:cNvSpPr/>
          <p:nvPr/>
        </p:nvSpPr>
        <p:spPr>
          <a:xfrm>
            <a:off x="10192914" y="4753851"/>
            <a:ext cx="870016" cy="1342209"/>
          </a:xfrm>
          <a:prstGeom prst="curved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itre 1"/>
          <p:cNvSpPr>
            <a:spLocks noGrp="1"/>
          </p:cNvSpPr>
          <p:nvPr>
            <p:ph type="title"/>
          </p:nvPr>
        </p:nvSpPr>
        <p:spPr>
          <a:xfrm>
            <a:off x="1024127" y="585216"/>
            <a:ext cx="10003263" cy="1499616"/>
          </a:xfrm>
        </p:spPr>
        <p:txBody>
          <a:bodyPr/>
          <a:lstStyle/>
          <a:p>
            <a:r>
              <a:rPr lang="fr-FR" dirty="0"/>
              <a:t>Cadre </a:t>
            </a:r>
            <a:r>
              <a:rPr lang="fr-FR" dirty="0" smtClean="0"/>
              <a:t>théorique (thèse)</a:t>
            </a:r>
            <a:endParaRPr lang="fr-FR" dirty="0"/>
          </a:p>
        </p:txBody>
      </p:sp>
      <p:sp>
        <p:nvSpPr>
          <p:cNvPr id="5" name="Rectangle à coins arrondis 4"/>
          <p:cNvSpPr/>
          <p:nvPr/>
        </p:nvSpPr>
        <p:spPr>
          <a:xfrm>
            <a:off x="6166242" y="1916571"/>
            <a:ext cx="5289883" cy="288467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pPr>
            <a:r>
              <a:rPr lang="fr-CA" b="1" dirty="0" smtClean="0">
                <a:solidFill>
                  <a:schemeClr val="tx1"/>
                </a:solidFill>
              </a:rPr>
              <a:t>Dispositif </a:t>
            </a:r>
            <a:r>
              <a:rPr lang="fr-CA" b="1" dirty="0">
                <a:solidFill>
                  <a:schemeClr val="tx1"/>
                </a:solidFill>
              </a:rPr>
              <a:t>de </a:t>
            </a:r>
            <a:r>
              <a:rPr lang="fr-CA" b="1" dirty="0" smtClean="0">
                <a:solidFill>
                  <a:schemeClr val="tx1"/>
                </a:solidFill>
              </a:rPr>
              <a:t>formation </a:t>
            </a:r>
          </a:p>
          <a:p>
            <a:pPr lvl="1">
              <a:spcBef>
                <a:spcPts val="1200"/>
              </a:spcBef>
            </a:pPr>
            <a:endParaRPr lang="fr-CA" b="1" dirty="0" smtClean="0">
              <a:solidFill>
                <a:schemeClr val="tx1"/>
              </a:solidFill>
            </a:endParaRPr>
          </a:p>
          <a:p>
            <a:pPr marL="285750" indent="-285750">
              <a:spcBef>
                <a:spcPts val="1200"/>
              </a:spcBef>
              <a:buFont typeface="Arial" panose="020B0604020202020204" pitchFamily="34" charset="0"/>
              <a:buChar char="•"/>
            </a:pPr>
            <a:r>
              <a:rPr lang="fr-FR" sz="1600" dirty="0" smtClean="0">
                <a:solidFill>
                  <a:schemeClr val="tx1"/>
                </a:solidFill>
              </a:rPr>
              <a:t>Approche « ternaire » et trilogique  </a:t>
            </a:r>
            <a:r>
              <a:rPr lang="fr-FR" sz="1600" dirty="0">
                <a:solidFill>
                  <a:schemeClr val="tx1"/>
                </a:solidFill>
              </a:rPr>
              <a:t>(Albero, 2010) </a:t>
            </a:r>
            <a:endParaRPr lang="fr-FR" sz="1600" dirty="0" smtClean="0">
              <a:solidFill>
                <a:schemeClr val="tx1"/>
              </a:solidFill>
            </a:endParaRPr>
          </a:p>
          <a:p>
            <a:pPr marL="285750" indent="-285750">
              <a:spcBef>
                <a:spcPts val="1200"/>
              </a:spcBef>
              <a:buFont typeface="Arial" panose="020B0604020202020204" pitchFamily="34" charset="0"/>
              <a:buChar char="•"/>
            </a:pPr>
            <a:r>
              <a:rPr lang="fr-FR" sz="1600" dirty="0" smtClean="0">
                <a:solidFill>
                  <a:schemeClr val="tx1"/>
                </a:solidFill>
              </a:rPr>
              <a:t>« Affordance </a:t>
            </a:r>
            <a:r>
              <a:rPr lang="fr-FR" sz="1600" dirty="0">
                <a:solidFill>
                  <a:schemeClr val="tx1"/>
                </a:solidFill>
              </a:rPr>
              <a:t>socioculturelle » (</a:t>
            </a:r>
            <a:r>
              <a:rPr lang="fr-FR" sz="1600" dirty="0" err="1" smtClean="0">
                <a:solidFill>
                  <a:schemeClr val="tx1"/>
                </a:solidFill>
              </a:rPr>
              <a:t>Simonian</a:t>
            </a:r>
            <a:r>
              <a:rPr lang="fr-FR" sz="1600" dirty="0" smtClean="0">
                <a:solidFill>
                  <a:schemeClr val="tx1"/>
                </a:solidFill>
              </a:rPr>
              <a:t>, 2015</a:t>
            </a:r>
            <a:r>
              <a:rPr lang="fr-FR" sz="1600" dirty="0">
                <a:solidFill>
                  <a:schemeClr val="tx1"/>
                </a:solidFill>
              </a:rPr>
              <a:t>)</a:t>
            </a:r>
          </a:p>
          <a:p>
            <a:pPr marL="285750" indent="-285750">
              <a:spcBef>
                <a:spcPts val="1200"/>
              </a:spcBef>
              <a:buFont typeface="Arial" panose="020B0604020202020204" pitchFamily="34" charset="0"/>
              <a:buChar char="•"/>
            </a:pPr>
            <a:r>
              <a:rPr lang="fr-FR" sz="1600" dirty="0" smtClean="0">
                <a:solidFill>
                  <a:schemeClr val="tx1"/>
                </a:solidFill>
              </a:rPr>
              <a:t>Apprentissage « expansif »</a:t>
            </a:r>
            <a:r>
              <a:rPr lang="fr-FR" sz="1600" dirty="0">
                <a:solidFill>
                  <a:schemeClr val="tx1"/>
                </a:solidFill>
              </a:rPr>
              <a:t> (Engeström, 1987)  et « au-delà des frontières » (Charlier, 2013</a:t>
            </a:r>
            <a:r>
              <a:rPr lang="fr-FR" sz="1600" dirty="0" smtClean="0">
                <a:solidFill>
                  <a:schemeClr val="tx1"/>
                </a:solidFill>
              </a:rPr>
              <a:t>)</a:t>
            </a:r>
            <a:endParaRPr lang="fr-FR" sz="1600" dirty="0">
              <a:solidFill>
                <a:schemeClr val="tx1"/>
              </a:solidFill>
            </a:endParaRPr>
          </a:p>
        </p:txBody>
      </p:sp>
      <p:sp>
        <p:nvSpPr>
          <p:cNvPr id="12" name="Rectangle à coins arrondis 11"/>
          <p:cNvSpPr/>
          <p:nvPr/>
        </p:nvSpPr>
        <p:spPr>
          <a:xfrm>
            <a:off x="717269" y="1925542"/>
            <a:ext cx="5278582" cy="2875701"/>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fr-CA" b="1" dirty="0" smtClean="0">
                <a:solidFill>
                  <a:schemeClr val="tx1"/>
                </a:solidFill>
              </a:rPr>
              <a:t>Processus </a:t>
            </a:r>
            <a:r>
              <a:rPr lang="fr-CA" b="1" dirty="0">
                <a:solidFill>
                  <a:schemeClr val="tx1"/>
                </a:solidFill>
              </a:rPr>
              <a:t>collaboratif </a:t>
            </a:r>
            <a:endParaRPr lang="fr-CA" b="1" dirty="0" smtClean="0">
              <a:solidFill>
                <a:schemeClr val="tx1"/>
              </a:solidFill>
            </a:endParaRPr>
          </a:p>
          <a:p>
            <a:pPr>
              <a:spcBef>
                <a:spcPts val="1200"/>
              </a:spcBef>
            </a:pPr>
            <a:endParaRPr lang="fr-CA" b="1" dirty="0">
              <a:solidFill>
                <a:schemeClr val="tx1"/>
              </a:solidFill>
            </a:endParaRPr>
          </a:p>
          <a:p>
            <a:pPr marL="285750" indent="-285750">
              <a:spcBef>
                <a:spcPts val="1200"/>
              </a:spcBef>
              <a:buFont typeface="Arial" panose="020B0604020202020204" pitchFamily="34" charset="0"/>
              <a:buChar char="•"/>
            </a:pPr>
            <a:r>
              <a:rPr lang="fr-FR" dirty="0" smtClean="0">
                <a:solidFill>
                  <a:schemeClr val="tx1"/>
                </a:solidFill>
              </a:rPr>
              <a:t>Processus à long terme, séquencé </a:t>
            </a:r>
            <a:r>
              <a:rPr lang="fr-FR" dirty="0">
                <a:solidFill>
                  <a:schemeClr val="tx1"/>
                </a:solidFill>
              </a:rPr>
              <a:t>(</a:t>
            </a:r>
            <a:r>
              <a:rPr lang="fr-FR" dirty="0" smtClean="0">
                <a:solidFill>
                  <a:schemeClr val="tx1"/>
                </a:solidFill>
              </a:rPr>
              <a:t>Thomson &amp; </a:t>
            </a:r>
            <a:r>
              <a:rPr lang="fr-FR" dirty="0">
                <a:solidFill>
                  <a:schemeClr val="tx1"/>
                </a:solidFill>
              </a:rPr>
              <a:t>Perry, </a:t>
            </a:r>
            <a:r>
              <a:rPr lang="fr-FR" dirty="0" smtClean="0">
                <a:solidFill>
                  <a:schemeClr val="tx1"/>
                </a:solidFill>
              </a:rPr>
              <a:t>2006)  </a:t>
            </a:r>
            <a:endParaRPr lang="fr-FR" dirty="0">
              <a:solidFill>
                <a:schemeClr val="tx1"/>
              </a:solidFill>
            </a:endParaRPr>
          </a:p>
          <a:p>
            <a:pPr marL="285750" indent="-285750">
              <a:spcBef>
                <a:spcPts val="1200"/>
              </a:spcBef>
              <a:buFont typeface="Arial" panose="020B0604020202020204" pitchFamily="34" charset="0"/>
              <a:buChar char="•"/>
            </a:pPr>
            <a:r>
              <a:rPr lang="fr-FR" dirty="0">
                <a:solidFill>
                  <a:schemeClr val="tx1"/>
                </a:solidFill>
              </a:rPr>
              <a:t>Echelle de référence </a:t>
            </a:r>
            <a:r>
              <a:rPr lang="fr-FR" dirty="0" smtClean="0">
                <a:solidFill>
                  <a:schemeClr val="tx1"/>
                </a:solidFill>
              </a:rPr>
              <a:t>34 items (Morse </a:t>
            </a:r>
            <a:r>
              <a:rPr lang="fr-FR" dirty="0">
                <a:solidFill>
                  <a:schemeClr val="tx1"/>
                </a:solidFill>
              </a:rPr>
              <a:t>&amp; Stephens, </a:t>
            </a:r>
            <a:r>
              <a:rPr lang="fr-FR" dirty="0" smtClean="0">
                <a:solidFill>
                  <a:schemeClr val="tx1"/>
                </a:solidFill>
              </a:rPr>
              <a:t>2012; </a:t>
            </a:r>
            <a:r>
              <a:rPr lang="fr-FR" dirty="0" err="1">
                <a:solidFill>
                  <a:schemeClr val="tx1"/>
                </a:solidFill>
              </a:rPr>
              <a:t>Orchard</a:t>
            </a:r>
            <a:r>
              <a:rPr lang="fr-FR" dirty="0">
                <a:solidFill>
                  <a:schemeClr val="tx1"/>
                </a:solidFill>
              </a:rPr>
              <a:t> </a:t>
            </a:r>
            <a:r>
              <a:rPr lang="fr-FR" i="1" dirty="0">
                <a:solidFill>
                  <a:schemeClr val="tx1"/>
                </a:solidFill>
              </a:rPr>
              <a:t>et al.</a:t>
            </a:r>
            <a:r>
              <a:rPr lang="fr-FR" dirty="0">
                <a:solidFill>
                  <a:schemeClr val="tx1"/>
                </a:solidFill>
              </a:rPr>
              <a:t>, </a:t>
            </a:r>
            <a:r>
              <a:rPr lang="fr-FR" dirty="0" smtClean="0">
                <a:solidFill>
                  <a:schemeClr val="tx1"/>
                </a:solidFill>
              </a:rPr>
              <a:t>2012)</a:t>
            </a:r>
          </a:p>
          <a:p>
            <a:pPr marL="285750" indent="-285750">
              <a:spcBef>
                <a:spcPts val="1200"/>
              </a:spcBef>
              <a:buFont typeface="Arial" panose="020B0604020202020204" pitchFamily="34" charset="0"/>
              <a:buChar char="•"/>
            </a:pPr>
            <a:endParaRPr lang="fr-FR" dirty="0">
              <a:solidFill>
                <a:schemeClr val="tx1"/>
              </a:solidFill>
            </a:endParaRPr>
          </a:p>
        </p:txBody>
      </p:sp>
      <p:sp>
        <p:nvSpPr>
          <p:cNvPr id="3" name="ZoneTexte 2"/>
          <p:cNvSpPr txBox="1"/>
          <p:nvPr/>
        </p:nvSpPr>
        <p:spPr>
          <a:xfrm>
            <a:off x="1885420" y="5788393"/>
            <a:ext cx="1790700" cy="400110"/>
          </a:xfrm>
          <a:prstGeom prst="rect">
            <a:avLst/>
          </a:prstGeom>
          <a:noFill/>
        </p:spPr>
        <p:txBody>
          <a:bodyPr wrap="square" rtlCol="0">
            <a:spAutoFit/>
          </a:bodyPr>
          <a:lstStyle/>
          <a:p>
            <a:r>
              <a:rPr lang="fr-FR" sz="2000" dirty="0" smtClean="0">
                <a:solidFill>
                  <a:schemeClr val="accent1">
                    <a:lumMod val="60000"/>
                    <a:lumOff val="40000"/>
                  </a:schemeClr>
                </a:solidFill>
              </a:rPr>
              <a:t>« Quoi ? »</a:t>
            </a:r>
            <a:endParaRPr lang="fr-FR" sz="2000" dirty="0">
              <a:solidFill>
                <a:schemeClr val="accent1">
                  <a:lumMod val="60000"/>
                  <a:lumOff val="40000"/>
                </a:schemeClr>
              </a:solidFill>
            </a:endParaRPr>
          </a:p>
        </p:txBody>
      </p:sp>
      <p:sp>
        <p:nvSpPr>
          <p:cNvPr id="15" name="ZoneTexte 14"/>
          <p:cNvSpPr txBox="1"/>
          <p:nvPr/>
        </p:nvSpPr>
        <p:spPr>
          <a:xfrm>
            <a:off x="8370809" y="5872949"/>
            <a:ext cx="2400300" cy="400110"/>
          </a:xfrm>
          <a:prstGeom prst="rect">
            <a:avLst/>
          </a:prstGeom>
          <a:noFill/>
        </p:spPr>
        <p:txBody>
          <a:bodyPr wrap="square" rtlCol="0">
            <a:spAutoFit/>
          </a:bodyPr>
          <a:lstStyle/>
          <a:p>
            <a:r>
              <a:rPr lang="fr-FR" sz="2000" dirty="0" smtClean="0">
                <a:solidFill>
                  <a:schemeClr val="accent1">
                    <a:lumMod val="60000"/>
                    <a:lumOff val="40000"/>
                  </a:schemeClr>
                </a:solidFill>
              </a:rPr>
              <a:t>« Comment ? »</a:t>
            </a:r>
            <a:endParaRPr lang="fr-FR" sz="2000" dirty="0">
              <a:solidFill>
                <a:schemeClr val="accent1">
                  <a:lumMod val="60000"/>
                  <a:lumOff val="40000"/>
                </a:schemeClr>
              </a:solidFill>
            </a:endParaRPr>
          </a:p>
        </p:txBody>
      </p:sp>
      <p:sp>
        <p:nvSpPr>
          <p:cNvPr id="11" name="Rectangle à coins arrondis 10"/>
          <p:cNvSpPr/>
          <p:nvPr/>
        </p:nvSpPr>
        <p:spPr>
          <a:xfrm>
            <a:off x="4095492" y="4785252"/>
            <a:ext cx="4088951" cy="1592970"/>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smtClean="0">
              <a:solidFill>
                <a:schemeClr val="tx1"/>
              </a:solidFill>
            </a:endParaRPr>
          </a:p>
          <a:p>
            <a:pPr algn="ctr"/>
            <a:endParaRPr lang="fr-CA" b="1" dirty="0">
              <a:solidFill>
                <a:schemeClr val="tx1"/>
              </a:solidFill>
            </a:endParaRPr>
          </a:p>
          <a:p>
            <a:pPr algn="ctr"/>
            <a:r>
              <a:rPr lang="fr-CA" b="1" dirty="0" smtClean="0">
                <a:solidFill>
                  <a:schemeClr val="tx1"/>
                </a:solidFill>
              </a:rPr>
              <a:t>Compétence</a:t>
            </a:r>
          </a:p>
          <a:p>
            <a:pPr algn="ctr"/>
            <a:endParaRPr lang="fr-CA" b="1" dirty="0" smtClean="0">
              <a:solidFill>
                <a:schemeClr val="tx1"/>
              </a:solidFill>
            </a:endParaRPr>
          </a:p>
          <a:p>
            <a:pPr algn="ctr"/>
            <a:r>
              <a:rPr lang="fr-FR" dirty="0" smtClean="0">
                <a:solidFill>
                  <a:schemeClr val="tx1"/>
                </a:solidFill>
              </a:rPr>
              <a:t>Approche </a:t>
            </a:r>
            <a:r>
              <a:rPr lang="fr-FR" dirty="0">
                <a:solidFill>
                  <a:schemeClr val="tx1"/>
                </a:solidFill>
              </a:rPr>
              <a:t>e</a:t>
            </a:r>
            <a:r>
              <a:rPr lang="fr-FR" dirty="0" smtClean="0">
                <a:solidFill>
                  <a:schemeClr val="tx1"/>
                </a:solidFill>
              </a:rPr>
              <a:t>rgonomique (Leplat, 2001)</a:t>
            </a:r>
          </a:p>
          <a:p>
            <a:pPr algn="ctr"/>
            <a:r>
              <a:rPr lang="fr-FR" dirty="0" smtClean="0">
                <a:solidFill>
                  <a:schemeClr val="tx1"/>
                </a:solidFill>
              </a:rPr>
              <a:t> Théorie </a:t>
            </a:r>
            <a:r>
              <a:rPr lang="fr-FR" dirty="0">
                <a:solidFill>
                  <a:schemeClr val="tx1"/>
                </a:solidFill>
              </a:rPr>
              <a:t>de </a:t>
            </a:r>
            <a:r>
              <a:rPr lang="fr-FR" dirty="0" smtClean="0">
                <a:solidFill>
                  <a:schemeClr val="tx1"/>
                </a:solidFill>
              </a:rPr>
              <a:t>l’activité</a:t>
            </a:r>
          </a:p>
          <a:p>
            <a:pPr algn="ctr"/>
            <a:r>
              <a:rPr lang="fr-FR" dirty="0" smtClean="0">
                <a:solidFill>
                  <a:schemeClr val="tx1"/>
                </a:solidFill>
              </a:rPr>
              <a:t> (Engeström,1987)</a:t>
            </a:r>
          </a:p>
          <a:p>
            <a:pPr algn="ctr"/>
            <a:endParaRPr lang="fr-FR" dirty="0" smtClean="0">
              <a:solidFill>
                <a:schemeClr val="tx1"/>
              </a:solidFill>
            </a:endParaRPr>
          </a:p>
          <a:p>
            <a:pPr algn="ctr"/>
            <a:endParaRPr lang="fr-FR" dirty="0">
              <a:solidFill>
                <a:schemeClr val="tx1"/>
              </a:solidFill>
            </a:endParaRPr>
          </a:p>
        </p:txBody>
      </p:sp>
    </p:spTree>
    <p:extLst>
      <p:ext uri="{BB962C8B-B14F-4D97-AF65-F5344CB8AC3E}">
        <p14:creationId xmlns:p14="http://schemas.microsoft.com/office/powerpoint/2010/main" val="165059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888" y="675891"/>
            <a:ext cx="8402223" cy="5506218"/>
          </a:xfrm>
          <a:prstGeom prst="rect">
            <a:avLst/>
          </a:prstGeom>
        </p:spPr>
      </p:pic>
      <p:sp>
        <p:nvSpPr>
          <p:cNvPr id="3" name="Rectangle 2"/>
          <p:cNvSpPr/>
          <p:nvPr/>
        </p:nvSpPr>
        <p:spPr>
          <a:xfrm>
            <a:off x="2053561" y="491225"/>
            <a:ext cx="4216610" cy="369332"/>
          </a:xfrm>
          <a:prstGeom prst="rect">
            <a:avLst/>
          </a:prstGeom>
        </p:spPr>
        <p:txBody>
          <a:bodyPr wrap="square">
            <a:spAutoFit/>
          </a:bodyPr>
          <a:lstStyle/>
          <a:p>
            <a:pPr lvl="1">
              <a:spcBef>
                <a:spcPts val="1200"/>
              </a:spcBef>
            </a:pPr>
            <a:r>
              <a:rPr lang="fr-CA" b="1" dirty="0"/>
              <a:t>Dispositif de formation </a:t>
            </a:r>
          </a:p>
        </p:txBody>
      </p:sp>
    </p:spTree>
    <p:extLst>
      <p:ext uri="{BB962C8B-B14F-4D97-AF65-F5344CB8AC3E}">
        <p14:creationId xmlns:p14="http://schemas.microsoft.com/office/powerpoint/2010/main" val="2856275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1167872" cy="1499616"/>
          </a:xfrm>
        </p:spPr>
        <p:txBody>
          <a:bodyPr>
            <a:normAutofit/>
          </a:bodyPr>
          <a:lstStyle/>
          <a:p>
            <a:pPr lvl="0"/>
            <a:r>
              <a:rPr lang="fr-FR" dirty="0"/>
              <a:t>L</a:t>
            </a:r>
            <a:r>
              <a:rPr lang="fr-FR" dirty="0" smtClean="0"/>
              <a:t>es résultats saillants (2) </a:t>
            </a:r>
            <a:br>
              <a:rPr lang="fr-FR" dirty="0" smtClean="0"/>
            </a:br>
            <a:r>
              <a:rPr lang="fr-FR" sz="3100" dirty="0" smtClean="0">
                <a:solidFill>
                  <a:schemeClr val="accent1">
                    <a:lumMod val="75000"/>
                  </a:schemeClr>
                </a:solidFill>
              </a:rPr>
              <a:t>sur le développement des Compétences collaboratives</a:t>
            </a:r>
            <a:endParaRPr lang="fr-FR" sz="3100" dirty="0">
              <a:solidFill>
                <a:schemeClr val="accent1">
                  <a:lumMod val="75000"/>
                </a:schemeClr>
              </a:solidFill>
            </a:endParaRPr>
          </a:p>
        </p:txBody>
      </p:sp>
      <p:sp>
        <p:nvSpPr>
          <p:cNvPr id="4" name="Espace réservé du contenu 3"/>
          <p:cNvSpPr>
            <a:spLocks noGrp="1"/>
          </p:cNvSpPr>
          <p:nvPr>
            <p:ph idx="1"/>
          </p:nvPr>
        </p:nvSpPr>
        <p:spPr>
          <a:xfrm>
            <a:off x="1024128" y="2678880"/>
            <a:ext cx="10670567" cy="3866299"/>
          </a:xfrm>
        </p:spPr>
        <p:txBody>
          <a:bodyPr>
            <a:normAutofit/>
          </a:bodyPr>
          <a:lstStyle/>
          <a:p>
            <a:pPr>
              <a:buClrTx/>
              <a:buFont typeface="Arial" panose="020B0604020202020204" pitchFamily="34" charset="0"/>
              <a:buChar char="•"/>
            </a:pPr>
            <a:r>
              <a:rPr lang="fr-FR" sz="1800" dirty="0" smtClean="0"/>
              <a:t>  Animacoop : un écosystème propice aux pratiques collaboratives</a:t>
            </a:r>
          </a:p>
          <a:p>
            <a:pPr lvl="3">
              <a:buClrTx/>
              <a:buFont typeface="Arial" panose="020B0604020202020204" pitchFamily="34" charset="0"/>
              <a:buChar char="•"/>
            </a:pPr>
            <a:r>
              <a:rPr lang="fr-FR" sz="1600" dirty="0" smtClean="0"/>
              <a:t>compétences collaboratives peu explicitées</a:t>
            </a:r>
          </a:p>
          <a:p>
            <a:pPr lvl="3">
              <a:buClrTx/>
              <a:buFont typeface="Arial" panose="020B0604020202020204" pitchFamily="34" charset="0"/>
              <a:buChar char="•"/>
            </a:pPr>
            <a:r>
              <a:rPr lang="fr-FR" sz="1600" dirty="0"/>
              <a:t>c</a:t>
            </a:r>
            <a:r>
              <a:rPr lang="fr-FR" sz="1600" dirty="0" smtClean="0"/>
              <a:t>ontextes non formels de développement </a:t>
            </a:r>
          </a:p>
          <a:p>
            <a:pPr marL="640080" lvl="4" indent="0">
              <a:buClrTx/>
              <a:buNone/>
            </a:pPr>
            <a:endParaRPr lang="fr-FR" sz="1800" dirty="0" smtClean="0"/>
          </a:p>
          <a:p>
            <a:pPr>
              <a:buClrTx/>
              <a:buFont typeface="Arial" panose="020B0604020202020204" pitchFamily="34" charset="0"/>
              <a:buChar char="•"/>
            </a:pPr>
            <a:r>
              <a:rPr lang="fr-FR" sz="1800" dirty="0" smtClean="0"/>
              <a:t> L’intérêt d’analyse du dispositif selon trois approches </a:t>
            </a:r>
          </a:p>
          <a:p>
            <a:pPr lvl="3">
              <a:buClrTx/>
              <a:buFont typeface="Arial" panose="020B0604020202020204" pitchFamily="34" charset="0"/>
              <a:buChar char="•"/>
            </a:pPr>
            <a:r>
              <a:rPr lang="fr-FR" sz="1600" dirty="0" smtClean="0"/>
              <a:t> écosystème </a:t>
            </a:r>
            <a:r>
              <a:rPr lang="fr-FR" sz="1600" dirty="0"/>
              <a:t>à la cohérence interne </a:t>
            </a:r>
            <a:r>
              <a:rPr lang="fr-FR" sz="1600" dirty="0" smtClean="0"/>
              <a:t>forte (Albero, 2010)</a:t>
            </a:r>
          </a:p>
          <a:p>
            <a:pPr lvl="3">
              <a:buClrTx/>
              <a:buFont typeface="Arial" panose="020B0604020202020204" pitchFamily="34" charset="0"/>
              <a:buChar char="•"/>
            </a:pPr>
            <a:r>
              <a:rPr lang="fr-FR" sz="1600" dirty="0"/>
              <a:t> </a:t>
            </a:r>
            <a:r>
              <a:rPr lang="fr-FR" sz="1600" dirty="0" smtClean="0"/>
              <a:t>potentiel </a:t>
            </a:r>
            <a:r>
              <a:rPr lang="fr-FR" sz="1600" dirty="0"/>
              <a:t>de développement et de créativité </a:t>
            </a:r>
            <a:r>
              <a:rPr lang="fr-FR" sz="1600" dirty="0" smtClean="0"/>
              <a:t>avérée (Engeström</a:t>
            </a:r>
            <a:r>
              <a:rPr lang="fr-FR" sz="1600" dirty="0"/>
              <a:t>, </a:t>
            </a:r>
            <a:r>
              <a:rPr lang="fr-FR" sz="1600" dirty="0" smtClean="0"/>
              <a:t>1987)</a:t>
            </a:r>
          </a:p>
          <a:p>
            <a:pPr lvl="3">
              <a:buClrTx/>
              <a:buFont typeface="Arial" panose="020B0604020202020204" pitchFamily="34" charset="0"/>
              <a:buChar char="•"/>
            </a:pPr>
            <a:r>
              <a:rPr lang="fr-FR" sz="1600" dirty="0" smtClean="0"/>
              <a:t> rôle significatif des outils numériques </a:t>
            </a:r>
            <a:r>
              <a:rPr lang="fr-FR" sz="1600" dirty="0"/>
              <a:t>(Charlier, 2012 ; </a:t>
            </a:r>
            <a:r>
              <a:rPr lang="fr-FR" sz="1600" dirty="0" err="1" smtClean="0"/>
              <a:t>Simonian</a:t>
            </a:r>
            <a:r>
              <a:rPr lang="fr-FR" sz="1600" dirty="0" smtClean="0"/>
              <a:t>, 2015) </a:t>
            </a:r>
            <a:endParaRPr lang="fr-FR" sz="1600" dirty="0"/>
          </a:p>
          <a:p>
            <a:pPr marL="0" indent="0">
              <a:buNone/>
            </a:pPr>
            <a:endParaRPr lang="fr-FR" b="1" dirty="0"/>
          </a:p>
          <a:p>
            <a:endParaRPr lang="fr-FR" dirty="0"/>
          </a:p>
        </p:txBody>
      </p:sp>
    </p:spTree>
    <p:extLst>
      <p:ext uri="{BB962C8B-B14F-4D97-AF65-F5344CB8AC3E}">
        <p14:creationId xmlns:p14="http://schemas.microsoft.com/office/powerpoint/2010/main" val="328413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1167872" cy="1499616"/>
          </a:xfrm>
        </p:spPr>
        <p:txBody>
          <a:bodyPr>
            <a:normAutofit/>
          </a:bodyPr>
          <a:lstStyle/>
          <a:p>
            <a:pPr lvl="0"/>
            <a:r>
              <a:rPr lang="fr-FR" dirty="0" smtClean="0"/>
              <a:t>Références bibliographiques</a:t>
            </a:r>
            <a:endParaRPr lang="fr-FR" sz="3100" dirty="0">
              <a:solidFill>
                <a:schemeClr val="accent1">
                  <a:lumMod val="75000"/>
                </a:schemeClr>
              </a:solidFill>
            </a:endParaRPr>
          </a:p>
        </p:txBody>
      </p:sp>
      <p:sp>
        <p:nvSpPr>
          <p:cNvPr id="4" name="Espace réservé du contenu 3"/>
          <p:cNvSpPr>
            <a:spLocks noGrp="1"/>
          </p:cNvSpPr>
          <p:nvPr>
            <p:ph idx="1"/>
          </p:nvPr>
        </p:nvSpPr>
        <p:spPr>
          <a:xfrm>
            <a:off x="1024128" y="1864660"/>
            <a:ext cx="10670567" cy="4680520"/>
          </a:xfrm>
        </p:spPr>
        <p:txBody>
          <a:bodyPr>
            <a:normAutofit fontScale="47500" lnSpcReduction="20000"/>
          </a:bodyPr>
          <a:lstStyle/>
          <a:p>
            <a:pPr marL="0" indent="0">
              <a:lnSpc>
                <a:spcPct val="120000"/>
              </a:lnSpc>
              <a:spcAft>
                <a:spcPts val="0"/>
              </a:spcAft>
              <a:buNone/>
            </a:pPr>
            <a:r>
              <a:rPr lang="fr-FR" dirty="0" err="1" smtClean="0"/>
              <a:t>Corriveau</a:t>
            </a:r>
            <a:r>
              <a:rPr lang="fr-FR" dirty="0"/>
              <a:t>, L. &amp; Savoie-</a:t>
            </a:r>
            <a:r>
              <a:rPr lang="fr-FR" dirty="0" err="1"/>
              <a:t>Zajc</a:t>
            </a:r>
            <a:r>
              <a:rPr lang="fr-FR" dirty="0"/>
              <a:t>, L. (2010). Introduction. Dans L. </a:t>
            </a:r>
            <a:r>
              <a:rPr lang="fr-FR" dirty="0" err="1"/>
              <a:t>Corriveau</a:t>
            </a:r>
            <a:r>
              <a:rPr lang="fr-FR" dirty="0"/>
              <a:t> </a:t>
            </a:r>
            <a:r>
              <a:rPr lang="fr-FR" i="1" dirty="0"/>
              <a:t>et al.,</a:t>
            </a:r>
            <a:r>
              <a:rPr lang="fr-FR" dirty="0"/>
              <a:t> </a:t>
            </a:r>
            <a:r>
              <a:rPr lang="fr-FR" i="1" dirty="0"/>
              <a:t>Travailler ensemble dans les établissements scolaires et de formation</a:t>
            </a:r>
            <a:r>
              <a:rPr lang="fr-FR" dirty="0"/>
              <a:t> (p. 7-12). Louvain-la-Neuve : De Boeck Supérieur.</a:t>
            </a:r>
          </a:p>
          <a:p>
            <a:pPr marL="0" indent="0">
              <a:lnSpc>
                <a:spcPct val="120000"/>
              </a:lnSpc>
              <a:spcAft>
                <a:spcPts val="0"/>
              </a:spcAft>
              <a:buNone/>
            </a:pPr>
            <a:r>
              <a:rPr lang="fr-FR" dirty="0"/>
              <a:t>D'Amour, D. (1997). </a:t>
            </a:r>
            <a:r>
              <a:rPr lang="fr-FR" i="1" dirty="0"/>
              <a:t>Structuration de la collaboration interprofessionnelle dans les services de santé de première ligne au Québec</a:t>
            </a:r>
            <a:r>
              <a:rPr lang="fr-FR" dirty="0"/>
              <a:t> (Thèse en Santé publique). Université de Montréal, Montréal. </a:t>
            </a:r>
          </a:p>
          <a:p>
            <a:pPr marL="0" indent="0">
              <a:lnSpc>
                <a:spcPct val="120000"/>
              </a:lnSpc>
              <a:spcAft>
                <a:spcPts val="0"/>
              </a:spcAft>
              <a:buNone/>
            </a:pPr>
            <a:r>
              <a:rPr lang="fr-FR" dirty="0" err="1"/>
              <a:t>Dejours</a:t>
            </a:r>
            <a:r>
              <a:rPr lang="fr-FR" dirty="0"/>
              <a:t>, C. (1993). Coopération et construction de l’identité en situation de travail. </a:t>
            </a:r>
            <a:r>
              <a:rPr lang="fr-FR" i="1" dirty="0"/>
              <a:t>Multitudes, 2</a:t>
            </a:r>
            <a:r>
              <a:rPr lang="fr-FR" dirty="0"/>
              <a:t>. Repéré à http://www.multitudes.net/Cooperation-et-construction-de-l.</a:t>
            </a:r>
          </a:p>
          <a:p>
            <a:pPr marL="0" indent="0">
              <a:lnSpc>
                <a:spcPct val="120000"/>
              </a:lnSpc>
              <a:spcAft>
                <a:spcPts val="0"/>
              </a:spcAft>
              <a:buNone/>
            </a:pPr>
            <a:r>
              <a:rPr lang="en-GB" dirty="0" smtClean="0"/>
              <a:t>Frey</a:t>
            </a:r>
            <a:r>
              <a:rPr lang="en-GB" dirty="0"/>
              <a:t>, B. B., </a:t>
            </a:r>
            <a:r>
              <a:rPr lang="en-GB" dirty="0" err="1"/>
              <a:t>Lohmeier</a:t>
            </a:r>
            <a:r>
              <a:rPr lang="en-GB" dirty="0"/>
              <a:t>, J. H., Lee, S. W. &amp; </a:t>
            </a:r>
            <a:r>
              <a:rPr lang="en-GB" dirty="0" err="1"/>
              <a:t>Tollefson</a:t>
            </a:r>
            <a:r>
              <a:rPr lang="en-GB" dirty="0"/>
              <a:t>, N. (2006). Measuring Collaboration Among Grant Partners. </a:t>
            </a:r>
            <a:r>
              <a:rPr lang="en-GB" i="1" dirty="0"/>
              <a:t>American Journal of Evaluation, 27</a:t>
            </a:r>
            <a:r>
              <a:rPr lang="en-GB" dirty="0"/>
              <a:t>(3), 383-392.</a:t>
            </a:r>
            <a:endParaRPr lang="fr-FR" dirty="0"/>
          </a:p>
          <a:p>
            <a:pPr marL="0" indent="0">
              <a:lnSpc>
                <a:spcPct val="120000"/>
              </a:lnSpc>
              <a:spcAft>
                <a:spcPts val="0"/>
              </a:spcAft>
              <a:buNone/>
            </a:pPr>
            <a:r>
              <a:rPr lang="en-AU" dirty="0"/>
              <a:t>Friend, M. (2000). Myths and Misunderstandings about Professional Collaboration. </a:t>
            </a:r>
            <a:r>
              <a:rPr lang="en-AU" i="1" dirty="0"/>
              <a:t>Remedial and Special Education</a:t>
            </a:r>
            <a:r>
              <a:rPr lang="en-AU" dirty="0"/>
              <a:t>, </a:t>
            </a:r>
            <a:r>
              <a:rPr lang="en-AU" i="1" dirty="0"/>
              <a:t>21</a:t>
            </a:r>
            <a:r>
              <a:rPr lang="en-AU" dirty="0"/>
              <a:t>(3), 130-132.</a:t>
            </a:r>
            <a:endParaRPr lang="fr-FR" dirty="0"/>
          </a:p>
          <a:p>
            <a:pPr marL="0" indent="0">
              <a:lnSpc>
                <a:spcPct val="120000"/>
              </a:lnSpc>
              <a:spcAft>
                <a:spcPts val="0"/>
              </a:spcAft>
              <a:buNone/>
            </a:pPr>
            <a:r>
              <a:rPr lang="en-AU" dirty="0" smtClean="0"/>
              <a:t>Henri</a:t>
            </a:r>
            <a:r>
              <a:rPr lang="en-AU" dirty="0"/>
              <a:t>, F. &amp; Lundgren-</a:t>
            </a:r>
            <a:r>
              <a:rPr lang="en-AU" dirty="0" err="1"/>
              <a:t>Cayrol</a:t>
            </a:r>
            <a:r>
              <a:rPr lang="en-AU" dirty="0"/>
              <a:t>, K. (2001). </a:t>
            </a:r>
            <a:r>
              <a:rPr lang="fr-FR" i="1" dirty="0"/>
              <a:t>Apprentissage collaboratif à distance</a:t>
            </a:r>
            <a:r>
              <a:rPr lang="fr-FR" dirty="0"/>
              <a:t>. Québec : PUQ</a:t>
            </a:r>
            <a:r>
              <a:rPr lang="fr-FR" dirty="0" smtClean="0"/>
              <a:t>.</a:t>
            </a:r>
          </a:p>
          <a:p>
            <a:pPr marL="0" indent="0">
              <a:lnSpc>
                <a:spcPct val="120000"/>
              </a:lnSpc>
              <a:spcAft>
                <a:spcPts val="0"/>
              </a:spcAft>
              <a:buNone/>
            </a:pPr>
            <a:r>
              <a:rPr lang="en-GB" dirty="0"/>
              <a:t>Hesse, F., Care, E., </a:t>
            </a:r>
            <a:r>
              <a:rPr lang="en-GB" dirty="0" err="1"/>
              <a:t>Buder</a:t>
            </a:r>
            <a:r>
              <a:rPr lang="en-GB" dirty="0"/>
              <a:t>, J., </a:t>
            </a:r>
            <a:r>
              <a:rPr lang="en-GB" dirty="0" err="1"/>
              <a:t>Sassenberg</a:t>
            </a:r>
            <a:r>
              <a:rPr lang="en-GB" dirty="0"/>
              <a:t>, K. &amp; Griffin, P. (2015). </a:t>
            </a:r>
            <a:r>
              <a:rPr lang="en-AU" dirty="0"/>
              <a:t>A framework for teachable collaborative problem solving skills. </a:t>
            </a:r>
            <a:r>
              <a:rPr lang="en-AU" dirty="0" err="1"/>
              <a:t>Dans</a:t>
            </a:r>
            <a:r>
              <a:rPr lang="en-AU" dirty="0"/>
              <a:t> Cans P. Griffin &amp; E. Care (dir.), </a:t>
            </a:r>
            <a:r>
              <a:rPr lang="en-AU" i="1" dirty="0"/>
              <a:t>Assessment and teaching of 21st century skills: Methods and approach. Educational Assessment in an Information Age</a:t>
            </a:r>
            <a:r>
              <a:rPr lang="en-AU" dirty="0"/>
              <a:t> (p. 37-56). Dordrecht : Springer</a:t>
            </a:r>
            <a:r>
              <a:rPr lang="en-AU" dirty="0" smtClean="0"/>
              <a:t>.</a:t>
            </a:r>
            <a:endParaRPr lang="fr-FR" dirty="0"/>
          </a:p>
          <a:p>
            <a:pPr marL="0" indent="0">
              <a:lnSpc>
                <a:spcPct val="120000"/>
              </a:lnSpc>
              <a:spcAft>
                <a:spcPts val="0"/>
              </a:spcAft>
              <a:buNone/>
            </a:pPr>
            <a:r>
              <a:rPr lang="en-AU" dirty="0" smtClean="0"/>
              <a:t>Hogue</a:t>
            </a:r>
            <a:r>
              <a:rPr lang="en-AU" dirty="0"/>
              <a:t>, T. (1993). </a:t>
            </a:r>
            <a:r>
              <a:rPr lang="en-AU" i="1" dirty="0"/>
              <a:t>Community-based collaboration: Community wellness multiplied</a:t>
            </a:r>
            <a:r>
              <a:rPr lang="en-AU" dirty="0"/>
              <a:t>. Chandler </a:t>
            </a:r>
            <a:r>
              <a:rPr lang="en-AU" dirty="0" err="1"/>
              <a:t>Center</a:t>
            </a:r>
            <a:r>
              <a:rPr lang="en-AU" dirty="0"/>
              <a:t> for Community Leadership. </a:t>
            </a:r>
            <a:r>
              <a:rPr lang="en-GB" dirty="0" err="1"/>
              <a:t>Repéré</a:t>
            </a:r>
            <a:r>
              <a:rPr lang="en-GB" dirty="0"/>
              <a:t> à </a:t>
            </a:r>
            <a:r>
              <a:rPr lang="en-GB" u="sng" dirty="0">
                <a:hlinkClick r:id="rId3"/>
              </a:rPr>
              <a:t>http://crs.uvm.edu/nnco/collab/wellness.html</a:t>
            </a:r>
            <a:r>
              <a:rPr lang="en-GB" dirty="0"/>
              <a:t>.</a:t>
            </a:r>
            <a:endParaRPr lang="fr-FR" dirty="0"/>
          </a:p>
          <a:p>
            <a:pPr marL="0" indent="0">
              <a:lnSpc>
                <a:spcPct val="120000"/>
              </a:lnSpc>
              <a:spcAft>
                <a:spcPts val="0"/>
              </a:spcAft>
              <a:buNone/>
            </a:pPr>
            <a:r>
              <a:rPr lang="fr-FR" dirty="0" err="1" smtClean="0"/>
              <a:t>Kosremelli-Asmar</a:t>
            </a:r>
            <a:r>
              <a:rPr lang="fr-FR" dirty="0"/>
              <a:t>, M. (2011).</a:t>
            </a:r>
            <a:r>
              <a:rPr lang="fr-FR" i="1" dirty="0"/>
              <a:t> La collaboration interprofessionnelle : cas d’un service de pédiatrie d’un hôpital universitaire au Liban</a:t>
            </a:r>
            <a:r>
              <a:rPr lang="fr-FR" dirty="0"/>
              <a:t> (Thèse en Sciences de gestion). </a:t>
            </a:r>
            <a:r>
              <a:rPr lang="en-GB" dirty="0"/>
              <a:t>Paris Dauphine, Paris.</a:t>
            </a:r>
            <a:endParaRPr lang="fr-FR" dirty="0"/>
          </a:p>
          <a:p>
            <a:pPr marL="0" indent="0">
              <a:lnSpc>
                <a:spcPct val="120000"/>
              </a:lnSpc>
              <a:spcAft>
                <a:spcPts val="0"/>
              </a:spcAft>
              <a:buNone/>
            </a:pPr>
            <a:r>
              <a:rPr lang="en-GB" dirty="0"/>
              <a:t>Morse, R. S. &amp; Stephens, J. B. (2012). Teaching Collaborative Governance : phases, competencies, and Case-Based Learning. </a:t>
            </a:r>
            <a:r>
              <a:rPr lang="en-GB" i="1" dirty="0"/>
              <a:t>Journal of Public Affairs Education, 18</a:t>
            </a:r>
            <a:r>
              <a:rPr lang="en-GB" dirty="0"/>
              <a:t>(3), 565-584.</a:t>
            </a:r>
            <a:endParaRPr lang="fr-FR" dirty="0"/>
          </a:p>
          <a:p>
            <a:pPr marL="0" indent="0">
              <a:lnSpc>
                <a:spcPct val="120000"/>
              </a:lnSpc>
              <a:spcAft>
                <a:spcPts val="0"/>
              </a:spcAft>
              <a:buNone/>
            </a:pPr>
            <a:r>
              <a:rPr lang="en-GB" dirty="0"/>
              <a:t>Orchard, C. A., King, G. A., </a:t>
            </a:r>
            <a:r>
              <a:rPr lang="en-GB" dirty="0" err="1"/>
              <a:t>Khalili</a:t>
            </a:r>
            <a:r>
              <a:rPr lang="en-GB" dirty="0"/>
              <a:t>, H. &amp; </a:t>
            </a:r>
            <a:r>
              <a:rPr lang="en-GB" dirty="0" err="1"/>
              <a:t>Bezzina</a:t>
            </a:r>
            <a:r>
              <a:rPr lang="en-GB" dirty="0"/>
              <a:t>, M. B. (2012). Assessment of </a:t>
            </a:r>
            <a:r>
              <a:rPr lang="en-GB" dirty="0" err="1"/>
              <a:t>Interprofessional</a:t>
            </a:r>
            <a:r>
              <a:rPr lang="en-GB" dirty="0"/>
              <a:t> Team Collaboration Scale (AITCS) : Development and Testing of the Instrument</a:t>
            </a:r>
            <a:r>
              <a:rPr lang="en-GB" i="1" dirty="0"/>
              <a:t>. Journal of Continuing Education in the Health Professions, 32</a:t>
            </a:r>
            <a:r>
              <a:rPr lang="en-GB" dirty="0"/>
              <a:t>(1), 58-67.</a:t>
            </a:r>
            <a:endParaRPr lang="fr-FR" dirty="0"/>
          </a:p>
          <a:p>
            <a:pPr marL="0" indent="0">
              <a:lnSpc>
                <a:spcPct val="120000"/>
              </a:lnSpc>
              <a:spcAft>
                <a:spcPts val="0"/>
              </a:spcAft>
              <a:buNone/>
            </a:pPr>
            <a:r>
              <a:rPr lang="fr-FR" dirty="0" smtClean="0"/>
              <a:t>Thomson</a:t>
            </a:r>
            <a:r>
              <a:rPr lang="fr-FR" dirty="0"/>
              <a:t>, A. M., Perry, J (2006). Collaboration </a:t>
            </a:r>
            <a:r>
              <a:rPr lang="fr-FR" dirty="0" err="1"/>
              <a:t>Processes</a:t>
            </a:r>
            <a:r>
              <a:rPr lang="fr-FR" dirty="0"/>
              <a:t>: Inside the Black Box. </a:t>
            </a:r>
            <a:r>
              <a:rPr lang="fr-FR" i="1" dirty="0"/>
              <a:t>Public Administration </a:t>
            </a:r>
            <a:r>
              <a:rPr lang="fr-FR" i="1" dirty="0" err="1"/>
              <a:t>Review</a:t>
            </a:r>
            <a:r>
              <a:rPr lang="fr-FR" i="1" dirty="0"/>
              <a:t>, 66</a:t>
            </a:r>
            <a:r>
              <a:rPr lang="fr-FR" dirty="0"/>
              <a:t>(1), 20-32.</a:t>
            </a:r>
          </a:p>
        </p:txBody>
      </p:sp>
    </p:spTree>
    <p:extLst>
      <p:ext uri="{BB962C8B-B14F-4D97-AF65-F5344CB8AC3E}">
        <p14:creationId xmlns:p14="http://schemas.microsoft.com/office/powerpoint/2010/main" val="192919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Plan de la présentation</a:t>
            </a:r>
            <a:endParaRPr lang="fr-FR" sz="3600" dirty="0"/>
          </a:p>
        </p:txBody>
      </p:sp>
      <p:sp>
        <p:nvSpPr>
          <p:cNvPr id="3" name="Espace réservé du contenu 2"/>
          <p:cNvSpPr>
            <a:spLocks noGrp="1"/>
          </p:cNvSpPr>
          <p:nvPr>
            <p:ph idx="1"/>
          </p:nvPr>
        </p:nvSpPr>
        <p:spPr>
          <a:xfrm>
            <a:off x="727987" y="2285999"/>
            <a:ext cx="10312354" cy="4572001"/>
          </a:xfrm>
        </p:spPr>
        <p:txBody>
          <a:bodyPr>
            <a:normAutofit/>
          </a:bodyPr>
          <a:lstStyle/>
          <a:p>
            <a:pPr marL="457200" lvl="0" indent="-457200">
              <a:buFont typeface="+mj-lt"/>
              <a:buAutoNum type="arabicPeriod"/>
            </a:pPr>
            <a:r>
              <a:rPr lang="fr-FR" sz="2400" dirty="0" smtClean="0"/>
              <a:t>Le contexte : pourquoi l’intérêt pour les compétences collaboratives (CC) ?</a:t>
            </a:r>
          </a:p>
          <a:p>
            <a:pPr marL="457200" lvl="0" indent="-457200">
              <a:buFont typeface="+mj-lt"/>
              <a:buAutoNum type="arabicPeriod"/>
            </a:pPr>
            <a:r>
              <a:rPr lang="fr-FR" sz="2400" dirty="0" smtClean="0"/>
              <a:t>Au delà des controverses : comment définir les compétences collaboratives ?</a:t>
            </a:r>
          </a:p>
          <a:p>
            <a:pPr marL="457200" lvl="0" indent="-457200">
              <a:buFont typeface="+mj-lt"/>
              <a:buAutoNum type="arabicPeriod"/>
            </a:pPr>
            <a:r>
              <a:rPr lang="fr-FR" sz="2400" dirty="0" smtClean="0"/>
              <a:t>Soubassement théorique : trois logiques pour aborder les </a:t>
            </a:r>
            <a:r>
              <a:rPr lang="fr-FR" sz="2400" dirty="0"/>
              <a:t>compétences collaboratives </a:t>
            </a:r>
            <a:endParaRPr lang="fr-FR" sz="2400" dirty="0" smtClean="0"/>
          </a:p>
          <a:p>
            <a:pPr marL="457200" lvl="0" indent="-457200">
              <a:buFont typeface="+mj-lt"/>
              <a:buAutoNum type="arabicPeriod"/>
            </a:pPr>
            <a:r>
              <a:rPr lang="fr-FR" sz="2400" dirty="0" smtClean="0"/>
              <a:t>La méthodologie de recherche</a:t>
            </a:r>
          </a:p>
          <a:p>
            <a:pPr marL="457200" lvl="0" indent="-457200">
              <a:buFont typeface="+mj-lt"/>
              <a:buAutoNum type="arabicPeriod"/>
            </a:pPr>
            <a:r>
              <a:rPr lang="fr-FR" sz="2400" dirty="0" smtClean="0"/>
              <a:t>Focale sur les </a:t>
            </a:r>
            <a:r>
              <a:rPr lang="fr-FR" sz="2400" dirty="0"/>
              <a:t>compétences </a:t>
            </a:r>
            <a:r>
              <a:rPr lang="fr-FR" sz="2400" dirty="0" smtClean="0"/>
              <a:t>« charnières » et « pivots »</a:t>
            </a:r>
          </a:p>
          <a:p>
            <a:pPr marL="457200" lvl="0" indent="-457200">
              <a:buFont typeface="+mj-lt"/>
              <a:buAutoNum type="arabicPeriod"/>
            </a:pPr>
            <a:r>
              <a:rPr lang="fr-FR" sz="2400" dirty="0" smtClean="0"/>
              <a:t>En conclusion : quelques pistes pour la formation</a:t>
            </a:r>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52893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0225398" cy="1499616"/>
          </a:xfrm>
        </p:spPr>
        <p:txBody>
          <a:bodyPr>
            <a:normAutofit/>
          </a:bodyPr>
          <a:lstStyle/>
          <a:p>
            <a:pPr lvl="0"/>
            <a:r>
              <a:rPr lang="fr-FR" sz="3600" dirty="0" smtClean="0"/>
              <a:t>Le contexte : pourquoi l’intérêt pour les compétences collaboratives (CC) ?</a:t>
            </a:r>
            <a:endParaRPr lang="fr-FR" sz="3600" dirty="0"/>
          </a:p>
        </p:txBody>
      </p:sp>
      <p:sp>
        <p:nvSpPr>
          <p:cNvPr id="5" name="Espace réservé du contenu 2"/>
          <p:cNvSpPr txBox="1">
            <a:spLocks/>
          </p:cNvSpPr>
          <p:nvPr/>
        </p:nvSpPr>
        <p:spPr>
          <a:xfrm>
            <a:off x="1054382" y="2560045"/>
            <a:ext cx="10195144" cy="4023360"/>
          </a:xfrm>
          <a:prstGeom prst="rect">
            <a:avLst/>
          </a:prstGeom>
          <a:ln>
            <a:solidFill>
              <a:schemeClr val="bg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fr-FR" sz="2400" dirty="0"/>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3</a:t>
            </a:fld>
            <a:endParaRPr lang="en-US" dirty="0"/>
          </a:p>
        </p:txBody>
      </p:sp>
      <p:sp>
        <p:nvSpPr>
          <p:cNvPr id="9" name="Rectangle à coins arrondis 8"/>
          <p:cNvSpPr/>
          <p:nvPr/>
        </p:nvSpPr>
        <p:spPr>
          <a:xfrm>
            <a:off x="8154579" y="3359918"/>
            <a:ext cx="3391962" cy="2359564"/>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accent1">
                    <a:lumMod val="50000"/>
                  </a:schemeClr>
                </a:solidFill>
              </a:rPr>
              <a:t>&gt;</a:t>
            </a:r>
            <a:r>
              <a:rPr lang="fr-FR" dirty="0" smtClean="0">
                <a:solidFill>
                  <a:schemeClr val="tx1"/>
                </a:solidFill>
              </a:rPr>
              <a:t> Faible offre</a:t>
            </a:r>
          </a:p>
          <a:p>
            <a:r>
              <a:rPr lang="fr-FR" b="1" dirty="0" smtClean="0">
                <a:solidFill>
                  <a:schemeClr val="accent1">
                    <a:lumMod val="50000"/>
                  </a:schemeClr>
                </a:solidFill>
              </a:rPr>
              <a:t>&gt;</a:t>
            </a:r>
            <a:r>
              <a:rPr lang="fr-FR" dirty="0" smtClean="0">
                <a:solidFill>
                  <a:schemeClr val="tx1"/>
                </a:solidFill>
              </a:rPr>
              <a:t> Compétences collaboratives </a:t>
            </a:r>
            <a:r>
              <a:rPr lang="fr-FR" i="1" dirty="0">
                <a:solidFill>
                  <a:schemeClr val="tx1"/>
                </a:solidFill>
              </a:rPr>
              <a:t>vs </a:t>
            </a:r>
            <a:r>
              <a:rPr lang="fr-FR" dirty="0">
                <a:solidFill>
                  <a:schemeClr val="tx1"/>
                </a:solidFill>
              </a:rPr>
              <a:t>compétences numériques </a:t>
            </a:r>
          </a:p>
        </p:txBody>
      </p:sp>
      <p:sp>
        <p:nvSpPr>
          <p:cNvPr id="13" name="Rectangle à coins arrondis 12"/>
          <p:cNvSpPr/>
          <p:nvPr/>
        </p:nvSpPr>
        <p:spPr>
          <a:xfrm>
            <a:off x="342119" y="3331450"/>
            <a:ext cx="4012989" cy="236694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accent1">
                    <a:lumMod val="50000"/>
                  </a:schemeClr>
                </a:solidFill>
              </a:rPr>
              <a:t>&gt;</a:t>
            </a:r>
            <a:r>
              <a:rPr lang="fr-FR" sz="2000" dirty="0" smtClean="0">
                <a:solidFill>
                  <a:schemeClr val="tx1"/>
                </a:solidFill>
              </a:rPr>
              <a:t> Le </a:t>
            </a:r>
            <a:r>
              <a:rPr lang="fr-FR" sz="2000" dirty="0">
                <a:solidFill>
                  <a:schemeClr val="tx1"/>
                </a:solidFill>
              </a:rPr>
              <a:t>numérique </a:t>
            </a:r>
            <a:r>
              <a:rPr lang="fr-FR" sz="2000" dirty="0" smtClean="0">
                <a:solidFill>
                  <a:schemeClr val="tx1"/>
                </a:solidFill>
                <a:sym typeface="Symbol" panose="05050102010706020507" pitchFamily="18" charset="2"/>
              </a:rPr>
              <a:t> </a:t>
            </a:r>
            <a:r>
              <a:rPr lang="fr-FR" sz="2000" dirty="0" smtClean="0">
                <a:solidFill>
                  <a:schemeClr val="tx1"/>
                </a:solidFill>
              </a:rPr>
              <a:t>transition</a:t>
            </a:r>
            <a:endParaRPr lang="fr-FR" sz="2000" dirty="0">
              <a:solidFill>
                <a:schemeClr val="tx1"/>
              </a:solidFill>
            </a:endParaRPr>
          </a:p>
          <a:p>
            <a:r>
              <a:rPr lang="fr-FR" sz="2000" b="1" dirty="0" smtClean="0">
                <a:solidFill>
                  <a:schemeClr val="accent1">
                    <a:lumMod val="50000"/>
                  </a:schemeClr>
                </a:solidFill>
              </a:rPr>
              <a:t>&gt;</a:t>
            </a:r>
            <a:r>
              <a:rPr lang="fr-FR" sz="2000" dirty="0" smtClean="0">
                <a:solidFill>
                  <a:schemeClr val="tx1"/>
                </a:solidFill>
              </a:rPr>
              <a:t> Emergence </a:t>
            </a:r>
            <a:endParaRPr lang="fr-FR" sz="2000" dirty="0">
              <a:solidFill>
                <a:schemeClr val="tx1"/>
              </a:solidFill>
            </a:endParaRPr>
          </a:p>
          <a:p>
            <a:pPr marL="342900" indent="-342900">
              <a:buFont typeface="Arial" panose="020B0604020202020204" pitchFamily="34" charset="0"/>
              <a:buChar char="•"/>
            </a:pPr>
            <a:r>
              <a:rPr lang="fr-FR" sz="2000" dirty="0" smtClean="0">
                <a:solidFill>
                  <a:schemeClr val="tx1"/>
                </a:solidFill>
              </a:rPr>
              <a:t>fonctionnement en </a:t>
            </a:r>
            <a:r>
              <a:rPr lang="fr-FR" sz="2000" dirty="0">
                <a:solidFill>
                  <a:schemeClr val="tx1"/>
                </a:solidFill>
              </a:rPr>
              <a:t>réseau</a:t>
            </a:r>
          </a:p>
          <a:p>
            <a:pPr marL="342900" indent="-342900">
              <a:buFont typeface="Arial" panose="020B0604020202020204" pitchFamily="34" charset="0"/>
              <a:buChar char="•"/>
            </a:pPr>
            <a:r>
              <a:rPr lang="fr-FR" sz="2000" dirty="0" smtClean="0">
                <a:solidFill>
                  <a:schemeClr val="tx1"/>
                </a:solidFill>
              </a:rPr>
              <a:t>production collaborative</a:t>
            </a:r>
            <a:endParaRPr lang="fr-FR" sz="2000" dirty="0">
              <a:solidFill>
                <a:schemeClr val="tx1"/>
              </a:solidFill>
            </a:endParaRPr>
          </a:p>
          <a:p>
            <a:pPr marL="342900" indent="-342900">
              <a:buFont typeface="Arial" panose="020B0604020202020204" pitchFamily="34" charset="0"/>
              <a:buChar char="•"/>
            </a:pPr>
            <a:r>
              <a:rPr lang="fr-FR" sz="2000" dirty="0" smtClean="0">
                <a:solidFill>
                  <a:schemeClr val="tx1"/>
                </a:solidFill>
              </a:rPr>
              <a:t>les communs</a:t>
            </a:r>
            <a:endParaRPr lang="fr-FR" sz="2000" dirty="0">
              <a:solidFill>
                <a:schemeClr val="tx1"/>
              </a:solidFill>
            </a:endParaRPr>
          </a:p>
        </p:txBody>
      </p:sp>
      <p:sp>
        <p:nvSpPr>
          <p:cNvPr id="16" name="Rectangle à coins arrondis 15"/>
          <p:cNvSpPr/>
          <p:nvPr/>
        </p:nvSpPr>
        <p:spPr>
          <a:xfrm>
            <a:off x="4578286" y="3349107"/>
            <a:ext cx="3333067" cy="236695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fr-CA" b="1" dirty="0">
              <a:solidFill>
                <a:schemeClr val="tx1"/>
              </a:solidFill>
            </a:endParaRPr>
          </a:p>
          <a:p>
            <a:r>
              <a:rPr lang="fr-FR" b="1" dirty="0" smtClean="0">
                <a:solidFill>
                  <a:schemeClr val="accent1">
                    <a:lumMod val="50000"/>
                  </a:schemeClr>
                </a:solidFill>
              </a:rPr>
              <a:t>&gt;</a:t>
            </a:r>
            <a:r>
              <a:rPr lang="fr-FR" dirty="0" smtClean="0">
                <a:solidFill>
                  <a:schemeClr val="tx1"/>
                </a:solidFill>
              </a:rPr>
              <a:t> Collaborer </a:t>
            </a:r>
            <a:r>
              <a:rPr lang="fr-FR" dirty="0">
                <a:solidFill>
                  <a:schemeClr val="tx1"/>
                </a:solidFill>
              </a:rPr>
              <a:t>: compétences pour le 21</a:t>
            </a:r>
            <a:r>
              <a:rPr lang="fr-FR" baseline="30000" dirty="0">
                <a:solidFill>
                  <a:schemeClr val="tx1"/>
                </a:solidFill>
              </a:rPr>
              <a:t>e siècle </a:t>
            </a:r>
            <a:r>
              <a:rPr lang="fr-FR" dirty="0">
                <a:solidFill>
                  <a:schemeClr val="tx1"/>
                </a:solidFill>
              </a:rPr>
              <a:t>(OCDE, </a:t>
            </a:r>
            <a:r>
              <a:rPr lang="fr-FR" dirty="0" smtClean="0">
                <a:solidFill>
                  <a:schemeClr val="tx1"/>
                </a:solidFill>
              </a:rPr>
              <a:t>UNESCO)</a:t>
            </a:r>
            <a:endParaRPr lang="fr-FR" dirty="0">
              <a:solidFill>
                <a:schemeClr val="tx1"/>
              </a:solidFill>
            </a:endParaRPr>
          </a:p>
          <a:p>
            <a:r>
              <a:rPr lang="fr-FR" b="1" dirty="0" smtClean="0">
                <a:solidFill>
                  <a:schemeClr val="accent1">
                    <a:lumMod val="50000"/>
                  </a:schemeClr>
                </a:solidFill>
              </a:rPr>
              <a:t>&gt;</a:t>
            </a:r>
            <a:r>
              <a:rPr lang="fr-FR" dirty="0" smtClean="0">
                <a:solidFill>
                  <a:schemeClr val="tx1"/>
                </a:solidFill>
              </a:rPr>
              <a:t> UE : présence floue </a:t>
            </a:r>
          </a:p>
          <a:p>
            <a:pPr marL="342900" indent="-342900">
              <a:buFont typeface="Arial" panose="020B0604020202020204" pitchFamily="34" charset="0"/>
              <a:buChar char="•"/>
            </a:pPr>
            <a:endParaRPr lang="fr-FR" dirty="0">
              <a:solidFill>
                <a:schemeClr val="tx1"/>
              </a:solidFill>
            </a:endParaRPr>
          </a:p>
        </p:txBody>
      </p:sp>
      <p:sp>
        <p:nvSpPr>
          <p:cNvPr id="7" name="ZoneTexte 6"/>
          <p:cNvSpPr txBox="1"/>
          <p:nvPr/>
        </p:nvSpPr>
        <p:spPr>
          <a:xfrm>
            <a:off x="1250154" y="2923573"/>
            <a:ext cx="2262559" cy="461665"/>
          </a:xfrm>
          <a:prstGeom prst="rect">
            <a:avLst/>
          </a:prstGeom>
          <a:noFill/>
        </p:spPr>
        <p:txBody>
          <a:bodyPr wrap="square" rtlCol="0">
            <a:spAutoFit/>
          </a:bodyPr>
          <a:lstStyle/>
          <a:p>
            <a:r>
              <a:rPr lang="fr-CA" sz="2400" b="1" cap="all" dirty="0" smtClean="0">
                <a:solidFill>
                  <a:schemeClr val="accent1">
                    <a:lumMod val="50000"/>
                  </a:schemeClr>
                </a:solidFill>
              </a:rPr>
              <a:t>Société</a:t>
            </a:r>
            <a:endParaRPr lang="fr-CA" sz="2400" b="1" cap="all" dirty="0">
              <a:solidFill>
                <a:schemeClr val="accent1">
                  <a:lumMod val="50000"/>
                </a:schemeClr>
              </a:solidFill>
            </a:endParaRPr>
          </a:p>
        </p:txBody>
      </p:sp>
      <p:sp>
        <p:nvSpPr>
          <p:cNvPr id="17" name="ZoneTexte 16"/>
          <p:cNvSpPr txBox="1"/>
          <p:nvPr/>
        </p:nvSpPr>
        <p:spPr>
          <a:xfrm>
            <a:off x="4455187" y="2911832"/>
            <a:ext cx="3819517" cy="461665"/>
          </a:xfrm>
          <a:prstGeom prst="rect">
            <a:avLst/>
          </a:prstGeom>
          <a:noFill/>
        </p:spPr>
        <p:txBody>
          <a:bodyPr wrap="square" rtlCol="0">
            <a:spAutoFit/>
          </a:bodyPr>
          <a:lstStyle/>
          <a:p>
            <a:pPr>
              <a:spcBef>
                <a:spcPts val="1200"/>
              </a:spcBef>
            </a:pPr>
            <a:r>
              <a:rPr lang="fr-CA" sz="2400" b="1" cap="all" dirty="0">
                <a:solidFill>
                  <a:schemeClr val="accent1">
                    <a:lumMod val="50000"/>
                  </a:schemeClr>
                </a:solidFill>
              </a:rPr>
              <a:t>POLITIQUE éducative</a:t>
            </a:r>
          </a:p>
        </p:txBody>
      </p:sp>
      <p:sp>
        <p:nvSpPr>
          <p:cNvPr id="18" name="ZoneTexte 17"/>
          <p:cNvSpPr txBox="1"/>
          <p:nvPr/>
        </p:nvSpPr>
        <p:spPr>
          <a:xfrm>
            <a:off x="8986967" y="2933050"/>
            <a:ext cx="2262559" cy="461665"/>
          </a:xfrm>
          <a:prstGeom prst="rect">
            <a:avLst/>
          </a:prstGeom>
          <a:noFill/>
        </p:spPr>
        <p:txBody>
          <a:bodyPr wrap="square" rtlCol="0">
            <a:spAutoFit/>
          </a:bodyPr>
          <a:lstStyle/>
          <a:p>
            <a:r>
              <a:rPr lang="fr-CA" sz="2400" b="1" dirty="0" smtClean="0">
                <a:solidFill>
                  <a:schemeClr val="accent1">
                    <a:lumMod val="50000"/>
                  </a:schemeClr>
                </a:solidFill>
              </a:rPr>
              <a:t>FORMATION</a:t>
            </a:r>
            <a:endParaRPr lang="fr-CA" sz="2400" b="1" dirty="0">
              <a:solidFill>
                <a:schemeClr val="accent1">
                  <a:lumMod val="50000"/>
                </a:schemeClr>
              </a:solidFill>
            </a:endParaRPr>
          </a:p>
        </p:txBody>
      </p:sp>
      <p:sp>
        <p:nvSpPr>
          <p:cNvPr id="8" name="ZoneTexte 7"/>
          <p:cNvSpPr txBox="1"/>
          <p:nvPr/>
        </p:nvSpPr>
        <p:spPr>
          <a:xfrm>
            <a:off x="1875394" y="6114020"/>
            <a:ext cx="8961940" cy="830997"/>
          </a:xfrm>
          <a:prstGeom prst="rect">
            <a:avLst/>
          </a:prstGeom>
          <a:noFill/>
        </p:spPr>
        <p:txBody>
          <a:bodyPr wrap="square" rtlCol="0">
            <a:spAutoFit/>
          </a:bodyPr>
          <a:lstStyle/>
          <a:p>
            <a:r>
              <a:rPr lang="fr-FR" sz="2400" b="1" dirty="0"/>
              <a:t>Quelles compétences collaboratives </a:t>
            </a:r>
            <a:r>
              <a:rPr lang="fr-FR" sz="2400" b="1" dirty="0" smtClean="0"/>
              <a:t>? Pour </a:t>
            </a:r>
            <a:r>
              <a:rPr lang="fr-FR" sz="2400" b="1" dirty="0"/>
              <a:t>quels enjeux ?</a:t>
            </a:r>
            <a:endParaRPr lang="fr-FR" sz="2400" dirty="0"/>
          </a:p>
          <a:p>
            <a:endParaRPr lang="fr-FR" sz="2400" dirty="0">
              <a:solidFill>
                <a:schemeClr val="accent1">
                  <a:lumMod val="50000"/>
                </a:schemeClr>
              </a:solidFill>
            </a:endParaRPr>
          </a:p>
        </p:txBody>
      </p:sp>
    </p:spTree>
    <p:extLst>
      <p:ext uri="{BB962C8B-B14F-4D97-AF65-F5344CB8AC3E}">
        <p14:creationId xmlns:p14="http://schemas.microsoft.com/office/powerpoint/2010/main" val="420854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799" y="677210"/>
            <a:ext cx="10734458" cy="1499616"/>
          </a:xfrm>
        </p:spPr>
        <p:txBody>
          <a:bodyPr>
            <a:normAutofit/>
          </a:bodyPr>
          <a:lstStyle/>
          <a:p>
            <a:pPr lvl="0"/>
            <a:r>
              <a:rPr lang="fr-FR" sz="3600" dirty="0" smtClean="0"/>
              <a:t>Au-delà </a:t>
            </a:r>
            <a:r>
              <a:rPr lang="fr-FR" sz="3600" dirty="0"/>
              <a:t>des controverses : comment définir les compétences </a:t>
            </a:r>
            <a:r>
              <a:rPr lang="fr-FR" sz="3600" dirty="0" smtClean="0"/>
              <a:t>collaboratives ?</a:t>
            </a:r>
            <a:endParaRPr lang="fr-FR" sz="3600" dirty="0"/>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4</a:t>
            </a:fld>
            <a:endParaRPr lang="en-US" dirty="0"/>
          </a:p>
        </p:txBody>
      </p:sp>
      <p:sp>
        <p:nvSpPr>
          <p:cNvPr id="5" name="Espace réservé du contenu 4"/>
          <p:cNvSpPr>
            <a:spLocks noGrp="1"/>
          </p:cNvSpPr>
          <p:nvPr>
            <p:ph idx="1"/>
          </p:nvPr>
        </p:nvSpPr>
        <p:spPr>
          <a:xfrm>
            <a:off x="956799" y="2338996"/>
            <a:ext cx="9720071" cy="4023360"/>
          </a:xfrm>
        </p:spPr>
        <p:txBody>
          <a:bodyPr/>
          <a:lstStyle/>
          <a:p>
            <a:r>
              <a:rPr lang="fr-FR" dirty="0" smtClean="0"/>
              <a:t>Dépasser </a:t>
            </a:r>
            <a:r>
              <a:rPr lang="fr-FR" dirty="0"/>
              <a:t>l’ ambiguïté des termes coopérer/collaborer</a:t>
            </a:r>
          </a:p>
          <a:p>
            <a:r>
              <a:rPr lang="fr-FR" dirty="0" smtClean="0"/>
              <a:t>Sens large : « travailler ensemble » qui implique :  </a:t>
            </a:r>
            <a:endParaRPr lang="fr-FR" dirty="0"/>
          </a:p>
          <a:p>
            <a:pPr lvl="1"/>
            <a:r>
              <a:rPr lang="fr-FR" dirty="0" smtClean="0">
                <a:solidFill>
                  <a:schemeClr val="accent1">
                    <a:lumMod val="75000"/>
                  </a:schemeClr>
                </a:solidFill>
              </a:rPr>
              <a:t>objectif commun</a:t>
            </a:r>
            <a:r>
              <a:rPr lang="fr-FR" dirty="0">
                <a:solidFill>
                  <a:schemeClr val="accent1">
                    <a:lumMod val="75000"/>
                  </a:schemeClr>
                </a:solidFill>
              </a:rPr>
              <a:t> </a:t>
            </a:r>
            <a:r>
              <a:rPr lang="fr-FR" dirty="0" smtClean="0">
                <a:solidFill>
                  <a:schemeClr val="accent1">
                    <a:lumMod val="75000"/>
                  </a:schemeClr>
                </a:solidFill>
              </a:rPr>
              <a:t>- attention – non hiérarchie – pratique consciente</a:t>
            </a:r>
            <a:endParaRPr lang="fr-FR" dirty="0">
              <a:solidFill>
                <a:schemeClr val="accent1">
                  <a:lumMod val="75000"/>
                </a:schemeClr>
              </a:solidFill>
            </a:endParaRPr>
          </a:p>
        </p:txBody>
      </p:sp>
      <p:sp>
        <p:nvSpPr>
          <p:cNvPr id="4" name="Ellipse 3"/>
          <p:cNvSpPr/>
          <p:nvPr/>
        </p:nvSpPr>
        <p:spPr>
          <a:xfrm>
            <a:off x="1811990" y="3916657"/>
            <a:ext cx="6462584" cy="1359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smtClean="0"/>
          </a:p>
          <a:p>
            <a:r>
              <a:rPr lang="fr-FR" dirty="0" smtClean="0"/>
              <a:t>«</a:t>
            </a:r>
            <a:r>
              <a:rPr lang="fr-FR" dirty="0"/>
              <a:t> capacités à créer des liens pour réaliser volontairement une œuvre collective »</a:t>
            </a:r>
          </a:p>
        </p:txBody>
      </p:sp>
      <p:sp>
        <p:nvSpPr>
          <p:cNvPr id="8" name="Rectangle 7"/>
          <p:cNvSpPr/>
          <p:nvPr/>
        </p:nvSpPr>
        <p:spPr>
          <a:xfrm>
            <a:off x="993648" y="5818659"/>
            <a:ext cx="1430332" cy="54369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individu</a:t>
            </a:r>
            <a:endParaRPr lang="fr-FR" dirty="0">
              <a:solidFill>
                <a:schemeClr val="tx1"/>
              </a:solidFill>
            </a:endParaRPr>
          </a:p>
        </p:txBody>
      </p:sp>
      <p:sp>
        <p:nvSpPr>
          <p:cNvPr id="9" name="Rectangle 8"/>
          <p:cNvSpPr/>
          <p:nvPr/>
        </p:nvSpPr>
        <p:spPr>
          <a:xfrm>
            <a:off x="2799070" y="5818659"/>
            <a:ext cx="1641965" cy="54369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interactions</a:t>
            </a:r>
            <a:endParaRPr lang="fr-FR" dirty="0">
              <a:solidFill>
                <a:schemeClr val="tx1"/>
              </a:solidFill>
            </a:endParaRPr>
          </a:p>
        </p:txBody>
      </p:sp>
      <p:sp>
        <p:nvSpPr>
          <p:cNvPr id="10" name="Flèche droite 9"/>
          <p:cNvSpPr/>
          <p:nvPr/>
        </p:nvSpPr>
        <p:spPr>
          <a:xfrm rot="5911572">
            <a:off x="3455542" y="4923491"/>
            <a:ext cx="704595" cy="10313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6984789">
            <a:off x="1831811" y="4717294"/>
            <a:ext cx="869806" cy="10481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4834327">
            <a:off x="5269462" y="4983689"/>
            <a:ext cx="634375" cy="101439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789229" y="5775679"/>
            <a:ext cx="1641965" cy="57488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organisation</a:t>
            </a:r>
            <a:endParaRPr lang="fr-FR" dirty="0">
              <a:solidFill>
                <a:schemeClr val="tx1"/>
              </a:solidFill>
            </a:endParaRPr>
          </a:p>
        </p:txBody>
      </p:sp>
      <p:sp>
        <p:nvSpPr>
          <p:cNvPr id="14" name="Flèche droite 13"/>
          <p:cNvSpPr/>
          <p:nvPr/>
        </p:nvSpPr>
        <p:spPr>
          <a:xfrm rot="4024185">
            <a:off x="7149945" y="4775558"/>
            <a:ext cx="862608" cy="10313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823459" y="5763885"/>
            <a:ext cx="1925403" cy="567839"/>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environnement</a:t>
            </a:r>
            <a:endParaRPr lang="fr-FR" dirty="0">
              <a:solidFill>
                <a:schemeClr val="tx1"/>
              </a:solidFill>
            </a:endParaRPr>
          </a:p>
        </p:txBody>
      </p:sp>
      <p:sp>
        <p:nvSpPr>
          <p:cNvPr id="6" name="ZoneTexte 5"/>
          <p:cNvSpPr txBox="1"/>
          <p:nvPr/>
        </p:nvSpPr>
        <p:spPr>
          <a:xfrm>
            <a:off x="2741814" y="4066447"/>
            <a:ext cx="5793867" cy="1077218"/>
          </a:xfrm>
          <a:prstGeom prst="rect">
            <a:avLst/>
          </a:prstGeom>
          <a:noFill/>
          <a:ln>
            <a:noFill/>
          </a:ln>
        </p:spPr>
        <p:txBody>
          <a:bodyPr wrap="square" rtlCol="0">
            <a:spAutoFit/>
          </a:bodyPr>
          <a:lstStyle/>
          <a:p>
            <a:r>
              <a:rPr lang="fr-FR" sz="2400" b="1" dirty="0"/>
              <a:t>Les compétences </a:t>
            </a:r>
            <a:r>
              <a:rPr lang="fr-FR" sz="2400" b="1" dirty="0" smtClean="0"/>
              <a:t>collaboratives</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endParaRPr lang="fr-FR" sz="2000" dirty="0"/>
          </a:p>
        </p:txBody>
      </p:sp>
      <p:pic>
        <p:nvPicPr>
          <p:cNvPr id="18" name="Imag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068" y="5357105"/>
            <a:ext cx="284958" cy="897744"/>
          </a:xfrm>
          <a:prstGeom prst="rect">
            <a:avLst/>
          </a:prstGeom>
        </p:spPr>
      </p:pic>
    </p:spTree>
    <p:extLst>
      <p:ext uri="{BB962C8B-B14F-4D97-AF65-F5344CB8AC3E}">
        <p14:creationId xmlns:p14="http://schemas.microsoft.com/office/powerpoint/2010/main" val="156921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10291572" cy="1499616"/>
          </a:xfrm>
        </p:spPr>
        <p:txBody>
          <a:bodyPr>
            <a:normAutofit/>
          </a:bodyPr>
          <a:lstStyle/>
          <a:p>
            <a:pPr lvl="0"/>
            <a:r>
              <a:rPr lang="fr-FR" sz="4000" dirty="0"/>
              <a:t>Soubassement théorique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36320035"/>
              </p:ext>
            </p:extLst>
          </p:nvPr>
        </p:nvGraphicFramePr>
        <p:xfrm>
          <a:off x="1024128" y="2311758"/>
          <a:ext cx="10038824"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lipse 7">
            <a:hlinkClick r:id="rId8" action="ppaction://hlinksldjump"/>
          </p:cNvPr>
          <p:cNvSpPr/>
          <p:nvPr/>
        </p:nvSpPr>
        <p:spPr>
          <a:xfrm>
            <a:off x="10328632" y="5633093"/>
            <a:ext cx="647331" cy="701390"/>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8632" y="5781185"/>
            <a:ext cx="645887" cy="405205"/>
          </a:xfrm>
          <a:prstGeom prst="rect">
            <a:avLst/>
          </a:prstGeom>
        </p:spPr>
      </p:pic>
    </p:spTree>
    <p:extLst>
      <p:ext uri="{BB962C8B-B14F-4D97-AF65-F5344CB8AC3E}">
        <p14:creationId xmlns:p14="http://schemas.microsoft.com/office/powerpoint/2010/main" val="268533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rot="5400000">
            <a:off x="5524825" y="2103834"/>
            <a:ext cx="735786" cy="685800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itre 1"/>
          <p:cNvSpPr>
            <a:spLocks noGrp="1"/>
          </p:cNvSpPr>
          <p:nvPr>
            <p:ph type="title"/>
          </p:nvPr>
        </p:nvSpPr>
        <p:spPr>
          <a:xfrm>
            <a:off x="877982" y="574261"/>
            <a:ext cx="10839009" cy="1499616"/>
          </a:xfrm>
        </p:spPr>
        <p:txBody>
          <a:bodyPr>
            <a:normAutofit/>
          </a:bodyPr>
          <a:lstStyle/>
          <a:p>
            <a:r>
              <a:rPr lang="fr-FR" sz="4000" dirty="0"/>
              <a:t>La méthodologie de recherche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878658547"/>
              </p:ext>
            </p:extLst>
          </p:nvPr>
        </p:nvGraphicFramePr>
        <p:xfrm>
          <a:off x="1198240" y="2716534"/>
          <a:ext cx="9388956" cy="1855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contenu 2"/>
          <p:cNvSpPr txBox="1">
            <a:spLocks/>
          </p:cNvSpPr>
          <p:nvPr/>
        </p:nvSpPr>
        <p:spPr>
          <a:xfrm>
            <a:off x="988946" y="2073877"/>
            <a:ext cx="10927659" cy="435615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144000">
              <a:spcBef>
                <a:spcPts val="1800"/>
              </a:spcBef>
              <a:buClr>
                <a:schemeClr val="tx1"/>
              </a:buClr>
              <a:buFont typeface="Arial" panose="020B0604020202020204" pitchFamily="34" charset="0"/>
              <a:buChar char="•"/>
            </a:pPr>
            <a:r>
              <a:rPr lang="fr-FR" sz="1800" dirty="0" smtClean="0"/>
              <a:t>  Etude de cas Animacoop : plus de 200 stagiaires formés entre 2010 et 2015 </a:t>
            </a:r>
          </a:p>
          <a:p>
            <a:pPr marL="144000">
              <a:spcBef>
                <a:spcPts val="1800"/>
              </a:spcBef>
              <a:buClr>
                <a:schemeClr val="tx1"/>
              </a:buClr>
              <a:buFont typeface="Arial" panose="020B0604020202020204" pitchFamily="34" charset="0"/>
              <a:buChar char="•"/>
            </a:pPr>
            <a:r>
              <a:rPr lang="fr-FR" sz="1800" dirty="0" smtClean="0"/>
              <a:t>  Etude empirique à visée compréhensive</a:t>
            </a:r>
          </a:p>
          <a:p>
            <a:pPr marL="144000" indent="0">
              <a:lnSpc>
                <a:spcPct val="150000"/>
              </a:lnSpc>
              <a:spcBef>
                <a:spcPts val="1800"/>
              </a:spcBef>
              <a:buNone/>
            </a:pPr>
            <a:endParaRPr lang="fr-FR" dirty="0" smtClean="0">
              <a:solidFill>
                <a:schemeClr val="bg2">
                  <a:lumMod val="50000"/>
                </a:schemeClr>
              </a:solidFill>
            </a:endParaRPr>
          </a:p>
          <a:p>
            <a:pPr marL="144000" indent="0">
              <a:lnSpc>
                <a:spcPct val="150000"/>
              </a:lnSpc>
              <a:spcBef>
                <a:spcPts val="1800"/>
              </a:spcBef>
              <a:buNone/>
            </a:pPr>
            <a:endParaRPr lang="fr-FR" dirty="0">
              <a:solidFill>
                <a:schemeClr val="bg2">
                  <a:lumMod val="50000"/>
                </a:schemeClr>
              </a:solidFill>
            </a:endParaRPr>
          </a:p>
          <a:p>
            <a:pPr marL="144000" indent="0">
              <a:lnSpc>
                <a:spcPct val="150000"/>
              </a:lnSpc>
              <a:spcBef>
                <a:spcPts val="1800"/>
              </a:spcBef>
              <a:buNone/>
            </a:pPr>
            <a:r>
              <a:rPr lang="fr-FR" sz="1400" dirty="0" smtClean="0">
                <a:solidFill>
                  <a:schemeClr val="bg2">
                    <a:lumMod val="50000"/>
                  </a:schemeClr>
                </a:solidFill>
              </a:rPr>
              <a:t>    </a:t>
            </a:r>
            <a:endParaRPr lang="fr-FR" sz="1400" dirty="0">
              <a:solidFill>
                <a:schemeClr val="bg2">
                  <a:lumMod val="50000"/>
                </a:schemeClr>
              </a:solidFill>
            </a:endParaRPr>
          </a:p>
        </p:txBody>
      </p:sp>
      <p:sp>
        <p:nvSpPr>
          <p:cNvPr id="8" name="Rectangle à coins arrondis 7"/>
          <p:cNvSpPr/>
          <p:nvPr/>
        </p:nvSpPr>
        <p:spPr>
          <a:xfrm>
            <a:off x="619422" y="2858012"/>
            <a:ext cx="10993760" cy="2137872"/>
          </a:xfrm>
          <a:prstGeom prst="roundRect">
            <a:avLst>
              <a:gd name="adj" fmla="val 14735"/>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474472" y="4677091"/>
            <a:ext cx="10926822" cy="461665"/>
          </a:xfrm>
          <a:prstGeom prst="rect">
            <a:avLst/>
          </a:prstGeom>
          <a:noFill/>
        </p:spPr>
        <p:txBody>
          <a:bodyPr wrap="square" rtlCol="0">
            <a:spAutoFit/>
          </a:bodyPr>
          <a:lstStyle/>
          <a:p>
            <a:r>
              <a:rPr lang="fr-FR" sz="1200" dirty="0" smtClean="0">
                <a:solidFill>
                  <a:schemeClr val="accent1">
                    <a:lumMod val="50000"/>
                  </a:schemeClr>
                </a:solidFill>
              </a:rPr>
              <a:t>72 répondants			        36 entretiens	  			15 apprenants, 2 formateurs       4 acteurs suivis </a:t>
            </a:r>
            <a:br>
              <a:rPr lang="fr-FR" sz="1200" dirty="0" smtClean="0">
                <a:solidFill>
                  <a:schemeClr val="accent1">
                    <a:lumMod val="50000"/>
                  </a:schemeClr>
                </a:solidFill>
              </a:rPr>
            </a:br>
            <a:endParaRPr lang="fr-FR" sz="1200" dirty="0" smtClean="0">
              <a:solidFill>
                <a:schemeClr val="accent1">
                  <a:lumMod val="50000"/>
                </a:schemeClr>
              </a:solidFill>
            </a:endParaRPr>
          </a:p>
        </p:txBody>
      </p:sp>
      <p:sp>
        <p:nvSpPr>
          <p:cNvPr id="9" name="ZoneTexte 8"/>
          <p:cNvSpPr txBox="1"/>
          <p:nvPr/>
        </p:nvSpPr>
        <p:spPr>
          <a:xfrm>
            <a:off x="1334704" y="4215426"/>
            <a:ext cx="10857296" cy="461665"/>
          </a:xfrm>
          <a:prstGeom prst="rect">
            <a:avLst/>
          </a:prstGeom>
          <a:noFill/>
        </p:spPr>
        <p:txBody>
          <a:bodyPr wrap="square" rtlCol="0">
            <a:spAutoFit/>
          </a:bodyPr>
          <a:lstStyle/>
          <a:p>
            <a:pPr>
              <a:spcBef>
                <a:spcPts val="1800"/>
              </a:spcBef>
            </a:pPr>
            <a:r>
              <a:rPr lang="fr-FR" sz="1200" dirty="0">
                <a:solidFill>
                  <a:schemeClr val="accent1">
                    <a:lumMod val="75000"/>
                  </a:schemeClr>
                </a:solidFill>
              </a:rPr>
              <a:t>Questionnaire	             </a:t>
            </a:r>
            <a:r>
              <a:rPr lang="fr-FR" sz="1200" dirty="0" smtClean="0">
                <a:solidFill>
                  <a:schemeClr val="accent1">
                    <a:lumMod val="75000"/>
                  </a:schemeClr>
                </a:solidFill>
              </a:rPr>
              <a:t>            Entretiens compréhensifs</a:t>
            </a:r>
            <a:r>
              <a:rPr lang="fr-FR" sz="1200" dirty="0">
                <a:solidFill>
                  <a:schemeClr val="accent1">
                    <a:lumMod val="75000"/>
                  </a:schemeClr>
                </a:solidFill>
              </a:rPr>
              <a:t>	</a:t>
            </a:r>
            <a:r>
              <a:rPr lang="fr-FR" sz="1200" dirty="0" smtClean="0">
                <a:solidFill>
                  <a:schemeClr val="accent1">
                    <a:lumMod val="75000"/>
                  </a:schemeClr>
                </a:solidFill>
              </a:rPr>
              <a:t>        Observations, entretiens</a:t>
            </a:r>
            <a:r>
              <a:rPr lang="fr-FR" sz="1200" dirty="0">
                <a:solidFill>
                  <a:schemeClr val="accent1">
                    <a:lumMod val="75000"/>
                  </a:schemeClr>
                </a:solidFill>
              </a:rPr>
              <a:t>	           </a:t>
            </a:r>
            <a:r>
              <a:rPr lang="fr-FR" sz="1200" dirty="0" smtClean="0">
                <a:solidFill>
                  <a:schemeClr val="accent1">
                    <a:lumMod val="75000"/>
                  </a:schemeClr>
                </a:solidFill>
              </a:rPr>
              <a:t>Observations</a:t>
            </a:r>
            <a:br>
              <a:rPr lang="fr-FR" sz="1200" dirty="0" smtClean="0">
                <a:solidFill>
                  <a:schemeClr val="accent1">
                    <a:lumMod val="75000"/>
                  </a:schemeClr>
                </a:solidFill>
              </a:rPr>
            </a:br>
            <a:r>
              <a:rPr lang="fr-FR" sz="1200" dirty="0" smtClean="0">
                <a:solidFill>
                  <a:schemeClr val="accent1">
                    <a:lumMod val="75000"/>
                  </a:schemeClr>
                </a:solidFill>
              </a:rPr>
              <a:t>                                                                                                   Analyse traces et doc.                  Entretiens </a:t>
            </a:r>
            <a:r>
              <a:rPr lang="fr-FR" sz="1200" dirty="0">
                <a:solidFill>
                  <a:schemeClr val="accent1">
                    <a:lumMod val="75000"/>
                  </a:schemeClr>
                </a:solidFill>
              </a:rPr>
              <a:t>d’</a:t>
            </a:r>
            <a:r>
              <a:rPr lang="fr-FR" sz="1200" dirty="0" err="1">
                <a:solidFill>
                  <a:schemeClr val="accent1">
                    <a:lumMod val="75000"/>
                  </a:schemeClr>
                </a:solidFill>
              </a:rPr>
              <a:t>élicitation</a:t>
            </a:r>
            <a:endParaRPr lang="fr-FR" sz="1200" dirty="0">
              <a:solidFill>
                <a:schemeClr val="accent1">
                  <a:lumMod val="75000"/>
                </a:schemeClr>
              </a:solidFill>
            </a:endParaRPr>
          </a:p>
        </p:txBody>
      </p:sp>
      <p:sp>
        <p:nvSpPr>
          <p:cNvPr id="11" name="ZoneTexte 10"/>
          <p:cNvSpPr txBox="1"/>
          <p:nvPr/>
        </p:nvSpPr>
        <p:spPr>
          <a:xfrm>
            <a:off x="2722670" y="5214224"/>
            <a:ext cx="7149631" cy="369332"/>
          </a:xfrm>
          <a:prstGeom prst="rect">
            <a:avLst/>
          </a:prstGeom>
          <a:noFill/>
        </p:spPr>
        <p:txBody>
          <a:bodyPr wrap="square" rtlCol="0">
            <a:spAutoFit/>
          </a:bodyPr>
          <a:lstStyle/>
          <a:p>
            <a:r>
              <a:rPr lang="fr-FR" dirty="0" smtClean="0"/>
              <a:t>Au total : 711  descripteurs de compétences collaboratives</a:t>
            </a:r>
          </a:p>
        </p:txBody>
      </p:sp>
      <p:pic>
        <p:nvPicPr>
          <p:cNvPr id="10" name="Image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703" y="5923070"/>
            <a:ext cx="1278029" cy="801787"/>
          </a:xfrm>
          <a:prstGeom prst="rect">
            <a:avLst/>
          </a:prstGeom>
        </p:spPr>
      </p:pic>
      <p:sp>
        <p:nvSpPr>
          <p:cNvPr id="5" name="Rectangle 4"/>
          <p:cNvSpPr/>
          <p:nvPr/>
        </p:nvSpPr>
        <p:spPr>
          <a:xfrm>
            <a:off x="4775817" y="5965083"/>
            <a:ext cx="2233800" cy="646331"/>
          </a:xfrm>
          <a:prstGeom prst="rect">
            <a:avLst/>
          </a:prstGeom>
        </p:spPr>
        <p:txBody>
          <a:bodyPr wrap="square">
            <a:spAutoFit/>
          </a:bodyPr>
          <a:lstStyle/>
          <a:p>
            <a:pPr algn="ctr"/>
            <a:r>
              <a:rPr lang="fr-FR" dirty="0"/>
              <a:t>Cadre de référence</a:t>
            </a:r>
          </a:p>
        </p:txBody>
      </p:sp>
    </p:spTree>
    <p:extLst>
      <p:ext uri="{BB962C8B-B14F-4D97-AF65-F5344CB8AC3E}">
        <p14:creationId xmlns:p14="http://schemas.microsoft.com/office/powerpoint/2010/main" val="327622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914" y="2681359"/>
            <a:ext cx="9642324" cy="2911139"/>
          </a:xfrm>
          <a:prstGeom prst="rect">
            <a:avLst/>
          </a:prstGeom>
        </p:spPr>
      </p:pic>
      <p:sp>
        <p:nvSpPr>
          <p:cNvPr id="2" name="Titre 1"/>
          <p:cNvSpPr>
            <a:spLocks noGrp="1"/>
          </p:cNvSpPr>
          <p:nvPr>
            <p:ph type="title"/>
          </p:nvPr>
        </p:nvSpPr>
        <p:spPr>
          <a:xfrm>
            <a:off x="1024127" y="585216"/>
            <a:ext cx="11167873" cy="1499616"/>
          </a:xfrm>
        </p:spPr>
        <p:txBody>
          <a:bodyPr>
            <a:normAutofit/>
          </a:bodyPr>
          <a:lstStyle/>
          <a:p>
            <a:pPr lvl="0"/>
            <a:r>
              <a:rPr lang="fr-FR" sz="4000" dirty="0" smtClean="0"/>
              <a:t>les </a:t>
            </a:r>
            <a:r>
              <a:rPr lang="fr-FR" sz="4000" dirty="0"/>
              <a:t>compétences collaboratives </a:t>
            </a:r>
            <a:r>
              <a:rPr lang="fr-FR" sz="4000" dirty="0" smtClean="0"/>
              <a:t>« charnières » </a:t>
            </a:r>
            <a:r>
              <a:rPr lang="fr-FR" sz="4000" dirty="0"/>
              <a:t>et </a:t>
            </a:r>
            <a:r>
              <a:rPr lang="fr-FR" sz="4000" dirty="0" smtClean="0"/>
              <a:t>« pivots »</a:t>
            </a:r>
            <a:endParaRPr lang="fr-FR" sz="4000" dirty="0">
              <a:solidFill>
                <a:schemeClr val="accent1">
                  <a:lumMod val="75000"/>
                </a:schemeClr>
              </a:solidFill>
            </a:endParaRPr>
          </a:p>
        </p:txBody>
      </p:sp>
      <p:sp>
        <p:nvSpPr>
          <p:cNvPr id="3" name="Espace réservé du contenu 2"/>
          <p:cNvSpPr>
            <a:spLocks noGrp="1"/>
          </p:cNvSpPr>
          <p:nvPr>
            <p:ph idx="1"/>
          </p:nvPr>
        </p:nvSpPr>
        <p:spPr>
          <a:xfrm>
            <a:off x="1024127" y="2175163"/>
            <a:ext cx="10113773" cy="4295541"/>
          </a:xfrm>
        </p:spPr>
        <p:txBody>
          <a:bodyPr>
            <a:noAutofit/>
          </a:bodyPr>
          <a:lstStyle/>
          <a:p>
            <a:pPr>
              <a:lnSpc>
                <a:spcPct val="150000"/>
              </a:lnSpc>
              <a:buClrTx/>
              <a:buFont typeface="Arial" panose="020B0604020202020204" pitchFamily="34" charset="0"/>
              <a:buChar char="•"/>
            </a:pPr>
            <a:r>
              <a:rPr lang="fr-FR" sz="2400" dirty="0" smtClean="0"/>
              <a:t> Mise en évidence de 11 </a:t>
            </a:r>
            <a:r>
              <a:rPr lang="fr-FR" sz="2400" dirty="0"/>
              <a:t>compétences </a:t>
            </a:r>
            <a:r>
              <a:rPr lang="fr-FR" sz="2400" dirty="0" smtClean="0"/>
              <a:t>charnières</a:t>
            </a:r>
          </a:p>
          <a:p>
            <a:pPr>
              <a:lnSpc>
                <a:spcPct val="150000"/>
              </a:lnSpc>
              <a:buClrTx/>
              <a:buFont typeface="Arial" panose="020B0604020202020204" pitchFamily="34" charset="0"/>
              <a:buChar char="•"/>
            </a:pPr>
            <a:endParaRPr lang="fr-FR" sz="2400" dirty="0"/>
          </a:p>
          <a:p>
            <a:pPr>
              <a:lnSpc>
                <a:spcPct val="150000"/>
              </a:lnSpc>
              <a:buClrTx/>
              <a:buFont typeface="Arial" panose="020B0604020202020204" pitchFamily="34" charset="0"/>
              <a:buChar char="•"/>
            </a:pPr>
            <a:endParaRPr lang="fr-FR" sz="2400" dirty="0" smtClean="0"/>
          </a:p>
          <a:p>
            <a:pPr marL="0" indent="0">
              <a:lnSpc>
                <a:spcPct val="150000"/>
              </a:lnSpc>
              <a:buClrTx/>
              <a:buNone/>
            </a:pPr>
            <a:endParaRPr lang="fr-FR" sz="2400" dirty="0" smtClean="0"/>
          </a:p>
          <a:p>
            <a:pPr marL="0" indent="0">
              <a:lnSpc>
                <a:spcPct val="250000"/>
              </a:lnSpc>
              <a:buClrTx/>
              <a:buNone/>
            </a:pPr>
            <a:r>
              <a:rPr lang="fr-FR" sz="2400" dirty="0" smtClean="0"/>
              <a:t>dont </a:t>
            </a:r>
            <a:r>
              <a:rPr lang="fr-FR" sz="2400" dirty="0"/>
              <a:t>3 compétences pivots </a:t>
            </a:r>
            <a:r>
              <a:rPr lang="fr-FR" sz="2400" dirty="0" smtClean="0"/>
              <a:t>:</a:t>
            </a:r>
          </a:p>
          <a:p>
            <a:pPr marL="0" indent="0">
              <a:lnSpc>
                <a:spcPct val="150000"/>
              </a:lnSpc>
              <a:buClrTx/>
              <a:buNone/>
            </a:pPr>
            <a:endParaRPr lang="fr-FR" sz="1800" dirty="0" smtClean="0"/>
          </a:p>
        </p:txBody>
      </p:sp>
      <p:sp>
        <p:nvSpPr>
          <p:cNvPr id="5" name="Espace réservé du numéro de diapositive 4"/>
          <p:cNvSpPr>
            <a:spLocks noGrp="1"/>
          </p:cNvSpPr>
          <p:nvPr>
            <p:ph type="sldNum" sz="quarter" idx="12"/>
          </p:nvPr>
        </p:nvSpPr>
        <p:spPr/>
        <p:txBody>
          <a:bodyPr/>
          <a:lstStyle/>
          <a:p>
            <a:fld id="{A349EAFB-011C-4984-8C92-4FBAA070EAF4}" type="slidenum">
              <a:rPr lang="en-US" smtClean="0"/>
              <a:t>7</a:t>
            </a:fld>
            <a:endParaRPr lang="en-US" dirty="0"/>
          </a:p>
        </p:txBody>
      </p:sp>
      <p:sp>
        <p:nvSpPr>
          <p:cNvPr id="18" name="ZoneTexte 17"/>
          <p:cNvSpPr txBox="1"/>
          <p:nvPr/>
        </p:nvSpPr>
        <p:spPr>
          <a:xfrm>
            <a:off x="2417234" y="5914704"/>
            <a:ext cx="8420100" cy="646331"/>
          </a:xfrm>
          <a:prstGeom prst="rect">
            <a:avLst/>
          </a:prstGeom>
          <a:noFill/>
        </p:spPr>
        <p:txBody>
          <a:bodyPr wrap="square" rtlCol="0">
            <a:spAutoFit/>
          </a:bodyPr>
          <a:lstStyle/>
          <a:p>
            <a:r>
              <a:rPr lang="fr-FR" dirty="0" smtClean="0">
                <a:solidFill>
                  <a:schemeClr val="accent1">
                    <a:lumMod val="50000"/>
                  </a:schemeClr>
                </a:solidFill>
              </a:rPr>
              <a:t>avoir </a:t>
            </a:r>
            <a:r>
              <a:rPr lang="fr-FR" dirty="0">
                <a:solidFill>
                  <a:schemeClr val="accent1">
                    <a:lumMod val="50000"/>
                  </a:schemeClr>
                </a:solidFill>
              </a:rPr>
              <a:t>l’esprit collaboratif  /</a:t>
            </a:r>
            <a:r>
              <a:rPr lang="fr-FR" dirty="0" err="1" smtClean="0">
                <a:solidFill>
                  <a:schemeClr val="accent1">
                    <a:lumMod val="50000"/>
                  </a:schemeClr>
                </a:solidFill>
              </a:rPr>
              <a:t>co</a:t>
            </a:r>
            <a:r>
              <a:rPr lang="fr-FR" dirty="0" smtClean="0">
                <a:solidFill>
                  <a:schemeClr val="accent1">
                    <a:lumMod val="50000"/>
                  </a:schemeClr>
                </a:solidFill>
              </a:rPr>
              <a:t>-concevoir </a:t>
            </a:r>
            <a:r>
              <a:rPr lang="fr-FR" dirty="0">
                <a:solidFill>
                  <a:schemeClr val="accent1">
                    <a:lumMod val="50000"/>
                  </a:schemeClr>
                </a:solidFill>
              </a:rPr>
              <a:t>la </a:t>
            </a:r>
            <a:r>
              <a:rPr lang="fr-FR" dirty="0" smtClean="0">
                <a:solidFill>
                  <a:schemeClr val="accent1">
                    <a:lumMod val="50000"/>
                  </a:schemeClr>
                </a:solidFill>
              </a:rPr>
              <a:t>structure…</a:t>
            </a:r>
            <a:r>
              <a:rPr lang="fr-FR" dirty="0">
                <a:solidFill>
                  <a:schemeClr val="accent1">
                    <a:lumMod val="50000"/>
                  </a:schemeClr>
                </a:solidFill>
              </a:rPr>
              <a:t>	</a:t>
            </a:r>
            <a:r>
              <a:rPr lang="fr-FR" dirty="0" smtClean="0">
                <a:solidFill>
                  <a:schemeClr val="accent1">
                    <a:lumMod val="50000"/>
                  </a:schemeClr>
                </a:solidFill>
              </a:rPr>
              <a:t>/ avoir </a:t>
            </a:r>
            <a:r>
              <a:rPr lang="fr-FR" dirty="0">
                <a:solidFill>
                  <a:schemeClr val="accent1">
                    <a:lumMod val="50000"/>
                  </a:schemeClr>
                </a:solidFill>
              </a:rPr>
              <a:t>le souci du bien commun</a:t>
            </a:r>
          </a:p>
          <a:p>
            <a:endParaRPr lang="fr-FR" dirty="0"/>
          </a:p>
        </p:txBody>
      </p:sp>
    </p:spTree>
    <p:extLst>
      <p:ext uri="{BB962C8B-B14F-4D97-AF65-F5344CB8AC3E}">
        <p14:creationId xmlns:p14="http://schemas.microsoft.com/office/powerpoint/2010/main" val="380925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En conclusions</a:t>
            </a:r>
            <a:br>
              <a:rPr lang="fr-FR" dirty="0" smtClean="0"/>
            </a:br>
            <a:r>
              <a:rPr lang="fr-FR" sz="2700" dirty="0">
                <a:solidFill>
                  <a:schemeClr val="accent1">
                    <a:lumMod val="75000"/>
                  </a:schemeClr>
                </a:solidFill>
              </a:rPr>
              <a:t>pour développer les Compétences collaboratives</a:t>
            </a:r>
            <a:endParaRPr lang="fr-FR" sz="2700" dirty="0"/>
          </a:p>
        </p:txBody>
      </p:sp>
      <p:sp>
        <p:nvSpPr>
          <p:cNvPr id="4" name="Espace réservé du contenu 2"/>
          <p:cNvSpPr txBox="1">
            <a:spLocks/>
          </p:cNvSpPr>
          <p:nvPr/>
        </p:nvSpPr>
        <p:spPr>
          <a:xfrm>
            <a:off x="937313" y="2425955"/>
            <a:ext cx="10195144" cy="4023360"/>
          </a:xfrm>
          <a:prstGeom prst="rect">
            <a:avLst/>
          </a:prstGeom>
          <a:ln>
            <a:solidFill>
              <a:schemeClr val="bg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fr-FR" dirty="0"/>
          </a:p>
        </p:txBody>
      </p:sp>
      <p:sp>
        <p:nvSpPr>
          <p:cNvPr id="7" name="Espace réservé du contenu 3"/>
          <p:cNvSpPr>
            <a:spLocks noGrp="1"/>
          </p:cNvSpPr>
          <p:nvPr>
            <p:ph idx="1"/>
          </p:nvPr>
        </p:nvSpPr>
        <p:spPr>
          <a:xfrm>
            <a:off x="699601" y="2084832"/>
            <a:ext cx="10670567" cy="3866299"/>
          </a:xfrm>
        </p:spPr>
        <p:txBody>
          <a:bodyPr>
            <a:normAutofit fontScale="85000" lnSpcReduction="10000"/>
          </a:bodyPr>
          <a:lstStyle/>
          <a:p>
            <a:pPr>
              <a:lnSpc>
                <a:spcPct val="150000"/>
              </a:lnSpc>
              <a:buClrTx/>
              <a:buFont typeface="Arial" panose="020B0604020202020204" pitchFamily="34" charset="0"/>
              <a:buChar char="•"/>
            </a:pPr>
            <a:r>
              <a:rPr lang="fr-FR" sz="2400" dirty="0" smtClean="0"/>
              <a:t>  Qualifier les compétences collaboratives et leurs mécanismes d’appropriation</a:t>
            </a:r>
          </a:p>
          <a:p>
            <a:pPr>
              <a:lnSpc>
                <a:spcPct val="150000"/>
              </a:lnSpc>
              <a:buClrTx/>
              <a:buFont typeface="Arial" panose="020B0604020202020204" pitchFamily="34" charset="0"/>
              <a:buChar char="•"/>
            </a:pPr>
            <a:r>
              <a:rPr lang="fr-FR" sz="2400" dirty="0"/>
              <a:t>  </a:t>
            </a:r>
            <a:r>
              <a:rPr lang="fr-FR" sz="2400" dirty="0" smtClean="0"/>
              <a:t>Expliciter les prérequis (antécédents) </a:t>
            </a:r>
          </a:p>
          <a:p>
            <a:pPr>
              <a:lnSpc>
                <a:spcPct val="150000"/>
              </a:lnSpc>
              <a:buClrTx/>
              <a:buFont typeface="Arial" panose="020B0604020202020204" pitchFamily="34" charset="0"/>
              <a:buChar char="•"/>
            </a:pPr>
            <a:r>
              <a:rPr lang="fr-FR" sz="2400" dirty="0"/>
              <a:t> </a:t>
            </a:r>
            <a:r>
              <a:rPr lang="fr-FR" sz="2400" dirty="0" smtClean="0"/>
              <a:t> Concevoir la formation comme un écosystème propice aux pratiques collaboratives</a:t>
            </a:r>
          </a:p>
          <a:p>
            <a:pPr>
              <a:lnSpc>
                <a:spcPct val="150000"/>
              </a:lnSpc>
              <a:buClrTx/>
              <a:buFont typeface="Arial" panose="020B0604020202020204" pitchFamily="34" charset="0"/>
              <a:buChar char="•"/>
            </a:pPr>
            <a:r>
              <a:rPr lang="fr-FR" sz="2400" dirty="0"/>
              <a:t> </a:t>
            </a:r>
            <a:r>
              <a:rPr lang="fr-FR" sz="2400" dirty="0" smtClean="0"/>
              <a:t> Développer un apprentissage par le « faire »  collaboratif </a:t>
            </a:r>
            <a:endParaRPr lang="fr-FR" sz="2400" dirty="0"/>
          </a:p>
          <a:p>
            <a:pPr>
              <a:lnSpc>
                <a:spcPct val="150000"/>
              </a:lnSpc>
              <a:buClrTx/>
              <a:buFont typeface="Arial" panose="020B0604020202020204" pitchFamily="34" charset="0"/>
              <a:buChar char="•"/>
            </a:pPr>
            <a:r>
              <a:rPr lang="fr-FR" sz="2400" dirty="0" smtClean="0"/>
              <a:t>  Expliciter </a:t>
            </a:r>
            <a:r>
              <a:rPr lang="fr-FR" sz="2400" dirty="0"/>
              <a:t>les apprentissages « non formels » </a:t>
            </a:r>
          </a:p>
          <a:p>
            <a:pPr marL="640080" lvl="4" indent="0">
              <a:buClrTx/>
              <a:buNone/>
            </a:pPr>
            <a:endParaRPr lang="fr-FR" sz="2400" dirty="0" smtClean="0"/>
          </a:p>
          <a:p>
            <a:pPr marL="0" indent="0">
              <a:buNone/>
            </a:pPr>
            <a:endParaRPr lang="fr-FR" b="1" dirty="0"/>
          </a:p>
          <a:p>
            <a:endParaRPr lang="fr-FR" dirty="0"/>
          </a:p>
        </p:txBody>
      </p:sp>
    </p:spTree>
    <p:extLst>
      <p:ext uri="{BB962C8B-B14F-4D97-AF65-F5344CB8AC3E}">
        <p14:creationId xmlns:p14="http://schemas.microsoft.com/office/powerpoint/2010/main" val="228763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1711"/>
            <a:ext cx="12192000" cy="207334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16687" y="3043718"/>
            <a:ext cx="11575312" cy="369332"/>
          </a:xfrm>
          <a:prstGeom prst="rect">
            <a:avLst/>
          </a:prstGeom>
          <a:noFill/>
        </p:spPr>
        <p:txBody>
          <a:bodyPr wrap="square" rtlCol="0">
            <a:spAutoFit/>
          </a:bodyPr>
          <a:lstStyle/>
          <a:p>
            <a:pPr algn="ctr"/>
            <a:r>
              <a:rPr lang="fr-FR" dirty="0" smtClean="0"/>
              <a:t>Merci pour votre attention </a:t>
            </a:r>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631" y="2228924"/>
            <a:ext cx="658113" cy="1998920"/>
          </a:xfrm>
          <a:prstGeom prst="rect">
            <a:avLst/>
          </a:prstGeom>
        </p:spPr>
      </p:pic>
    </p:spTree>
    <p:extLst>
      <p:ext uri="{BB962C8B-B14F-4D97-AF65-F5344CB8AC3E}">
        <p14:creationId xmlns:p14="http://schemas.microsoft.com/office/powerpoint/2010/main" val="3489983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4703</TotalTime>
  <Words>888</Words>
  <Application>Microsoft Office PowerPoint</Application>
  <PresentationFormat>Grand écran</PresentationFormat>
  <Paragraphs>262</Paragraphs>
  <Slides>17</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ConduitITCStd Medium</vt:lpstr>
      <vt:lpstr>Symbol</vt:lpstr>
      <vt:lpstr>Times New Roman</vt:lpstr>
      <vt:lpstr>Tw Cen MT</vt:lpstr>
      <vt:lpstr>Tw Cen MT Condensed</vt:lpstr>
      <vt:lpstr>Wingdings 3</vt:lpstr>
      <vt:lpstr>Intégral</vt:lpstr>
      <vt:lpstr>Les compétences collaboratives Et LEUR DEVELOPPEMENT EN FORMATION D’ADULTES Point de Vue à partir de la recherche doctorale soutenue en janvier 2018 </vt:lpstr>
      <vt:lpstr>Plan de la présentation</vt:lpstr>
      <vt:lpstr>Le contexte : pourquoi l’intérêt pour les compétences collaboratives (CC) ?</vt:lpstr>
      <vt:lpstr>Au-delà des controverses : comment définir les compétences collaboratives ?</vt:lpstr>
      <vt:lpstr>Soubassement théorique</vt:lpstr>
      <vt:lpstr>La méthodologie de recherche</vt:lpstr>
      <vt:lpstr>les compétences collaboratives « charnières » et « pivots »</vt:lpstr>
      <vt:lpstr>En conclusions pour développer les Compétences collaboratives</vt:lpstr>
      <vt:lpstr>Présentation PowerPoint</vt:lpstr>
      <vt:lpstr>Annexes</vt:lpstr>
      <vt:lpstr>Présentation PowerPoint</vt:lpstr>
      <vt:lpstr>Recherche d’exhaustivité des points de vue </vt:lpstr>
      <vt:lpstr>Trois logiques pour aborder  les compétences collaboratives </vt:lpstr>
      <vt:lpstr>Cadre théorique (thèse)</vt:lpstr>
      <vt:lpstr>Présentation PowerPoint</vt:lpstr>
      <vt:lpstr>Les résultats saillants (2)  sur le développement des Compétences collaboratives</vt:lpstr>
      <vt:lpstr>Références bibliographiques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Elzbieta</dc:creator>
  <cp:lastModifiedBy>Elzbieta</cp:lastModifiedBy>
  <cp:revision>469</cp:revision>
  <cp:lastPrinted>2018-01-16T13:05:40Z</cp:lastPrinted>
  <dcterms:created xsi:type="dcterms:W3CDTF">2018-01-02T12:51:52Z</dcterms:created>
  <dcterms:modified xsi:type="dcterms:W3CDTF">2018-10-30T17:54:33Z</dcterms:modified>
</cp:coreProperties>
</file>